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360" r:id="rId3"/>
    <p:sldId id="257" r:id="rId4"/>
    <p:sldId id="258" r:id="rId5"/>
    <p:sldId id="357" r:id="rId6"/>
    <p:sldId id="280" r:id="rId7"/>
    <p:sldId id="395" r:id="rId8"/>
    <p:sldId id="316" r:id="rId9"/>
    <p:sldId id="305" r:id="rId10"/>
    <p:sldId id="336" r:id="rId11"/>
    <p:sldId id="318" r:id="rId12"/>
    <p:sldId id="259" r:id="rId13"/>
    <p:sldId id="286" r:id="rId14"/>
    <p:sldId id="287" r:id="rId15"/>
    <p:sldId id="291" r:id="rId16"/>
    <p:sldId id="260" r:id="rId17"/>
    <p:sldId id="281" r:id="rId18"/>
    <p:sldId id="375" r:id="rId19"/>
    <p:sldId id="263" r:id="rId20"/>
    <p:sldId id="282" r:id="rId21"/>
    <p:sldId id="289" r:id="rId22"/>
    <p:sldId id="396" r:id="rId23"/>
    <p:sldId id="337" r:id="rId24"/>
    <p:sldId id="362" r:id="rId25"/>
    <p:sldId id="363" r:id="rId26"/>
    <p:sldId id="364" r:id="rId27"/>
    <p:sldId id="366" r:id="rId28"/>
    <p:sldId id="367" r:id="rId29"/>
    <p:sldId id="398" r:id="rId30"/>
    <p:sldId id="368" r:id="rId31"/>
    <p:sldId id="370" r:id="rId32"/>
    <p:sldId id="376" r:id="rId33"/>
    <p:sldId id="321" r:id="rId34"/>
    <p:sldId id="377" r:id="rId35"/>
    <p:sldId id="379" r:id="rId36"/>
    <p:sldId id="378" r:id="rId37"/>
    <p:sldId id="369" r:id="rId38"/>
    <p:sldId id="382" r:id="rId39"/>
    <p:sldId id="397" r:id="rId40"/>
    <p:sldId id="383" r:id="rId41"/>
    <p:sldId id="372" r:id="rId42"/>
    <p:sldId id="373" r:id="rId43"/>
    <p:sldId id="275" r:id="rId44"/>
    <p:sldId id="276" r:id="rId45"/>
    <p:sldId id="388" r:id="rId46"/>
    <p:sldId id="385" r:id="rId47"/>
    <p:sldId id="386" r:id="rId48"/>
    <p:sldId id="387" r:id="rId49"/>
    <p:sldId id="389" r:id="rId50"/>
    <p:sldId id="406" r:id="rId51"/>
    <p:sldId id="384" r:id="rId52"/>
    <p:sldId id="390" r:id="rId53"/>
    <p:sldId id="391" r:id="rId54"/>
    <p:sldId id="392" r:id="rId55"/>
    <p:sldId id="393" r:id="rId56"/>
    <p:sldId id="329" r:id="rId57"/>
    <p:sldId id="399" r:id="rId58"/>
    <p:sldId id="381" r:id="rId59"/>
    <p:sldId id="374" r:id="rId60"/>
    <p:sldId id="322" r:id="rId61"/>
    <p:sldId id="325" r:id="rId62"/>
    <p:sldId id="332" r:id="rId63"/>
    <p:sldId id="338" r:id="rId64"/>
    <p:sldId id="331" r:id="rId65"/>
    <p:sldId id="320" r:id="rId66"/>
    <p:sldId id="326" r:id="rId67"/>
    <p:sldId id="323" r:id="rId68"/>
    <p:sldId id="324" r:id="rId69"/>
    <p:sldId id="327" r:id="rId70"/>
    <p:sldId id="328" r:id="rId71"/>
    <p:sldId id="394" r:id="rId72"/>
    <p:sldId id="401" r:id="rId73"/>
    <p:sldId id="400" r:id="rId74"/>
    <p:sldId id="296" r:id="rId75"/>
    <p:sldId id="340" r:id="rId76"/>
    <p:sldId id="294" r:id="rId77"/>
    <p:sldId id="341" r:id="rId78"/>
    <p:sldId id="339" r:id="rId79"/>
    <p:sldId id="300" r:id="rId80"/>
    <p:sldId id="345" r:id="rId81"/>
    <p:sldId id="301" r:id="rId82"/>
    <p:sldId id="302" r:id="rId83"/>
    <p:sldId id="402" r:id="rId84"/>
    <p:sldId id="295" r:id="rId85"/>
    <p:sldId id="303" r:id="rId86"/>
    <p:sldId id="304" r:id="rId87"/>
    <p:sldId id="293" r:id="rId88"/>
    <p:sldId id="358" r:id="rId89"/>
    <p:sldId id="307" r:id="rId90"/>
    <p:sldId id="352" r:id="rId91"/>
    <p:sldId id="309" r:id="rId92"/>
    <p:sldId id="349" r:id="rId93"/>
    <p:sldId id="308" r:id="rId94"/>
    <p:sldId id="350" r:id="rId95"/>
    <p:sldId id="351" r:id="rId96"/>
    <p:sldId id="353" r:id="rId97"/>
    <p:sldId id="310" r:id="rId98"/>
    <p:sldId id="404" r:id="rId99"/>
    <p:sldId id="348" r:id="rId100"/>
    <p:sldId id="343" r:id="rId101"/>
    <p:sldId id="344" r:id="rId102"/>
    <p:sldId id="346" r:id="rId103"/>
    <p:sldId id="347" r:id="rId104"/>
    <p:sldId id="297" r:id="rId105"/>
    <p:sldId id="298" r:id="rId106"/>
    <p:sldId id="299" r:id="rId107"/>
    <p:sldId id="407" r:id="rId108"/>
    <p:sldId id="405" r:id="rId109"/>
    <p:sldId id="361" r:id="rId110"/>
    <p:sldId id="284" r:id="rId111"/>
    <p:sldId id="262" r:id="rId112"/>
    <p:sldId id="264" r:id="rId113"/>
    <p:sldId id="265" r:id="rId114"/>
    <p:sldId id="267" r:id="rId115"/>
    <p:sldId id="272" r:id="rId116"/>
    <p:sldId id="342" r:id="rId117"/>
    <p:sldId id="273" r:id="rId118"/>
    <p:sldId id="359" r:id="rId1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9" autoAdjust="0"/>
    <p:restoredTop sz="94660"/>
  </p:normalViewPr>
  <p:slideViewPr>
    <p:cSldViewPr snapToGrid="0">
      <p:cViewPr varScale="1">
        <p:scale>
          <a:sx n="79" d="100"/>
          <a:sy n="79" d="100"/>
        </p:scale>
        <p:origin x="60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162F6-DB49-42F8-8300-FE4E2F05F52D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A5868-C7F9-469C-872A-EAF2AABC5EA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176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85587-6633-42EF-B3E5-2D6D5A817C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B73831C-429F-40C2-9DA8-B9CE9A58B4F7}" type="slidenum">
              <a:t>32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7B783-22B3-4306-AF6D-43FE09AA79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E4F2F-1B1E-4ABA-92FF-9559DEA30D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829E6A-AA21-4CDE-A31C-49AA2BC313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4A746C-1AA1-4BA6-9643-D98C7B57BA9B}" type="slidenum">
              <a:t>34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877448-E47B-4A5E-A19C-5F3E174F77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FB64C6-3111-4A05-A46D-BA7124432E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96FD7-3A87-41F0-8494-411FE25EE3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B3053B5-5306-40A5-B0FB-CE3B01B03688}" type="slidenum">
              <a:t>43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46377-6EC1-4411-B8A5-EC0A26D98B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2085B-3AFF-44A8-845A-89411434E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7DF21-67F8-4ED7-B682-0A411B39AE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1D7DD81-57A4-4663-8A19-D42D07EB20A8}" type="slidenum">
              <a:t>44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45142-DB53-4FE6-BED1-BB7A65C24E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8548B-1F18-4033-B013-735F3F271D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487A9C-0F3A-45E3-90A1-E01A68683A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804D81-ED59-4493-84FF-C1415207E8E1}" type="slidenum">
              <a:t>45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FA57087-0B5E-499F-ADE7-16A13FE7D9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B78197-D30A-4185-BF3B-30117AEEC4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72EEB9-DF0F-47C4-BD90-3BA0E35A69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BF0611-9F72-4261-A22B-68855641DECB}" type="slidenum">
              <a:t>46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C030CA-0F22-4884-B645-3E5BABEAF0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95E371-1826-457A-9B5E-24ECEEDE13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0B1DCF-4099-4E8D-8CAA-6761EAD75F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AD9235-1B26-4338-AF08-8036D508F2F8}" type="slidenum">
              <a:t>47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0F36BA-E4CF-4AA2-91CB-3605FAB425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9B7E7-0180-40AD-BE8D-BE4CC5AEC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AF83C1-DAF8-47CE-8980-D9420E9EF5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74EAC-3A61-4EF6-9ECB-8D938D4858B6}" type="slidenum">
              <a:t>48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00D77A-5880-46DB-BDED-EF4311E0BE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C1D1CE-E62C-4196-A850-2454E75CFD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D5E73-5880-4D8F-AD4B-896635E1EA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89BB57-0639-4CE6-87D1-06E00F2D9AD4}" type="slidenum">
              <a:t>49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782366-E44E-48B0-AF29-CA0D94400A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F4DADB-76B6-40C7-8818-3A58C059CC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F689-BFD1-FB12-52C3-145EB0782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F4203-6287-3FC8-67F7-8D909854A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192D-BA11-1E43-7EDA-84263044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D000-E2FE-22AC-89B9-2EAC0B4A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2563-398B-EC62-71A9-EE6ED931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29D-F594-BFD7-0F47-19C7DCE7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D25F0-F230-9CEA-AD44-80EE9456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3F0C-E31B-51DA-0C80-23731782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9FCA-0435-C101-E8B4-425907C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2909-46AB-F944-53D8-2DD444F5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69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8CFCC-448D-27BE-ADC7-A83955527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788A5-0E6D-65B7-7885-0915B7CF5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60B37-77DE-0B53-3AAC-48BC0CBF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0614-2779-C6C5-6D4D-BEA1BA95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F2952-17FC-AB98-50C3-D4947557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99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4CCB-C9F9-B1B0-A4A3-8A7BC2B1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84AC-4784-9B4E-614D-235B311E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2079-DC38-8AD0-B284-70F4DE40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CB95D-792F-81E2-7D81-95741BD1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C597-EBB2-BF6A-451C-1EF61724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46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5C2C-0FEA-341D-69DA-96B247E9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CF98F-4082-1BA9-FE70-87859E15D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AC126-DF69-4B3F-3BB7-920BCFB6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5E7AC-4281-A6E1-D5EB-D57956AB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7125C-3CB2-1E31-F522-B2AC8FFE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44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8029-A7A9-F8CF-EF31-6E5AA38E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4F65-BE01-50E6-539C-79806E0AA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9A720-83F8-07B2-1800-EF0BA6F91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F9014-7229-A358-FBE0-719EFC80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9B0A3-9BF6-1054-C7F1-B9EDD243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D751A-FF83-D66A-FF4A-41CB7185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25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2367-3D94-76BF-7D45-D5C453D7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E3F2B-342B-633C-42F5-3F68C095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7A1D3-ED6E-50C3-47C6-F0822D253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FF704-F9DC-C3BC-6C4B-2F2DAC571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AF0EA-97F0-F423-37AB-FADFB4215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18F92-EF0C-F366-A8A6-A764F8E9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8168E-A24E-751B-6265-9D0AA7CE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59983-23BD-5788-F5E6-A2629455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28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5417-15C8-5719-E3F2-C54D59A6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308AD-6C98-9567-0A99-910B765D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87D6F-34AF-0FAF-CBEB-C80F031E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F999-1065-028E-7A46-57923DCD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20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99B52-510C-8D7E-DB17-71B4A04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99B47-CD4C-D622-D733-8D747D04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0E73-EB93-66D9-E75C-50C62287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76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BBFB-C198-A0E0-B271-86959DF2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9D95D-E359-8804-9CB4-63063ADF2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0C49E-8746-6411-E817-686756EE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4958-1AB8-5E98-9828-FAA07BF2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16D0E-8CDD-D6FA-4840-A3C478F3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E8125-5B26-7D4D-7427-7A99B2D4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7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E3D2-EEB8-1C7B-1601-71D76FD8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678E8-D73E-9669-36E4-500D8D116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6DDE-D0E7-7A91-8EA3-9169DD614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136F-D0B5-C353-EBFF-B5D0A298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D6406-2261-F24E-0ED1-000699F4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0AE02-D363-8F42-0E47-3A811CC6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90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5D1DD-0E56-0B61-6115-0815B750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3CBCF-28F8-8E4C-4A35-130770DC3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DC13-E265-86A6-C17C-9408EAF2E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DCC8-A1A3-4FE6-8F36-ADAE6F19199A}" type="datetimeFigureOut">
              <a:rPr lang="fr-FR" smtClean="0"/>
              <a:t>03/09/2023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169CD-140C-DA55-34EF-7C8018AC3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BF91-13F6-F6EE-7389-7D18B1FAB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74E02-1A5E-4633-B287-79DCC0AE97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18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6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2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3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5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7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naud-Nauwynck" TargetMode="External"/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arnaud-nauwynck.github.io/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VAVugfnW6Y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6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54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gif"/><Relationship Id="rId5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5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23.png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5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jpeg"/><Relationship Id="rId15" Type="http://schemas.openxmlformats.org/officeDocument/2006/relationships/image" Target="../media/image95.png"/><Relationship Id="rId10" Type="http://schemas.openxmlformats.org/officeDocument/2006/relationships/image" Target="../media/image90.jpeg"/><Relationship Id="rId4" Type="http://schemas.openxmlformats.org/officeDocument/2006/relationships/image" Target="../media/image84.jpe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00.png"/><Relationship Id="rId21" Type="http://schemas.openxmlformats.org/officeDocument/2006/relationships/image" Target="../media/image68.png"/><Relationship Id="rId7" Type="http://schemas.openxmlformats.org/officeDocument/2006/relationships/image" Target="../media/image104.jpeg"/><Relationship Id="rId12" Type="http://schemas.openxmlformats.org/officeDocument/2006/relationships/image" Target="../media/image58.png"/><Relationship Id="rId17" Type="http://schemas.openxmlformats.org/officeDocument/2006/relationships/image" Target="../media/image64.png"/><Relationship Id="rId2" Type="http://schemas.openxmlformats.org/officeDocument/2006/relationships/image" Target="../media/image62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57.png"/><Relationship Id="rId5" Type="http://schemas.openxmlformats.org/officeDocument/2006/relationships/image" Target="../media/image102.jpeg"/><Relationship Id="rId15" Type="http://schemas.openxmlformats.org/officeDocument/2006/relationships/image" Target="../media/image108.png"/><Relationship Id="rId10" Type="http://schemas.openxmlformats.org/officeDocument/2006/relationships/image" Target="../media/image107.png"/><Relationship Id="rId19" Type="http://schemas.openxmlformats.org/officeDocument/2006/relationships/image" Target="../media/image66.jpeg"/><Relationship Id="rId4" Type="http://schemas.openxmlformats.org/officeDocument/2006/relationships/image" Target="../media/image101.jpeg"/><Relationship Id="rId9" Type="http://schemas.openxmlformats.org/officeDocument/2006/relationships/image" Target="../media/image10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D9B1-DD4F-3722-3072-6F4B0930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885572"/>
          </a:xfrm>
        </p:spPr>
        <p:txBody>
          <a:bodyPr>
            <a:normAutofit fontScale="90000"/>
          </a:bodyPr>
          <a:lstStyle/>
          <a:p>
            <a:r>
              <a:rPr lang="fr-FR" dirty="0"/>
              <a:t>Introduction to</a:t>
            </a:r>
            <a:br>
              <a:rPr lang="fr-FR" dirty="0"/>
            </a:br>
            <a:r>
              <a:rPr lang="fr-FR" dirty="0" err="1"/>
              <a:t>BigData</a:t>
            </a:r>
            <a:r>
              <a:rPr lang="fr-FR" dirty="0"/>
              <a:t> – Spark – </a:t>
            </a:r>
            <a:r>
              <a:rPr lang="fr-FR" dirty="0" err="1"/>
              <a:t>Processing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Examples</a:t>
            </a:r>
            <a:br>
              <a:rPr lang="fr-FR" dirty="0"/>
            </a:br>
            <a:r>
              <a:rPr lang="fr-FR" dirty="0" err="1"/>
              <a:t>Experience</a:t>
            </a:r>
            <a:r>
              <a:rPr lang="fr-FR" dirty="0"/>
              <a:t> at SG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314BD-CF1E-D50A-B37A-91C162D0B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8388" y="5695026"/>
            <a:ext cx="9144000" cy="463858"/>
          </a:xfrm>
        </p:spPr>
        <p:txBody>
          <a:bodyPr>
            <a:noAutofit/>
          </a:bodyPr>
          <a:lstStyle/>
          <a:p>
            <a:r>
              <a:rPr lang="fr-FR" sz="1600" dirty="0"/>
              <a:t>Arnaud </a:t>
            </a:r>
            <a:r>
              <a:rPr lang="fr-FR" sz="1600" dirty="0" err="1"/>
              <a:t>Nauwynck</a:t>
            </a:r>
            <a:endParaRPr lang="fr-FR" sz="1600" dirty="0"/>
          </a:p>
          <a:p>
            <a:r>
              <a:rPr lang="fr-FR" sz="1600" dirty="0" err="1"/>
              <a:t>Oct</a:t>
            </a:r>
            <a:r>
              <a:rPr lang="fr-FR" sz="1600" dirty="0"/>
              <a:t>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2B0F2-E1F9-15EC-2D04-10CB50C05F8D}"/>
              </a:ext>
            </a:extLst>
          </p:cNvPr>
          <p:cNvSpPr txBox="1"/>
          <p:nvPr/>
        </p:nvSpPr>
        <p:spPr>
          <a:xfrm>
            <a:off x="5535227" y="6422994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@Copyright All </a:t>
            </a:r>
            <a:r>
              <a:rPr lang="fr-FR" dirty="0" err="1"/>
              <a:t>rights</a:t>
            </a:r>
            <a:r>
              <a:rPr lang="fr-FR" dirty="0"/>
              <a:t> </a:t>
            </a:r>
            <a:r>
              <a:rPr lang="fr-FR" dirty="0" err="1"/>
              <a:t>reserved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9217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EA56-9D54-3E93-D147-5E499CC0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</a:t>
            </a:r>
            <a:r>
              <a:rPr lang="fr-FR" dirty="0" err="1"/>
              <a:t>definition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A7B99-14C4-405B-58FC-7A4FE18522D9}"/>
              </a:ext>
            </a:extLst>
          </p:cNvPr>
          <p:cNvSpPr txBox="1"/>
          <p:nvPr/>
        </p:nvSpPr>
        <p:spPr>
          <a:xfrm>
            <a:off x="3232297" y="3981891"/>
            <a:ext cx="621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3 V = Volume / Velocity / </a:t>
            </a:r>
            <a:r>
              <a:rPr lang="fr-FR" sz="3600" dirty="0" err="1"/>
              <a:t>Variety</a:t>
            </a:r>
            <a:endParaRPr lang="fr-F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94239-6BFD-01DD-35C5-61B06917D28E}"/>
              </a:ext>
            </a:extLst>
          </p:cNvPr>
          <p:cNvSpPr txBox="1"/>
          <p:nvPr/>
        </p:nvSpPr>
        <p:spPr>
          <a:xfrm>
            <a:off x="2488019" y="3031423"/>
            <a:ext cx="802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Data </a:t>
            </a:r>
            <a:r>
              <a:rPr lang="fr-FR" sz="2800" dirty="0" err="1"/>
              <a:t>does</a:t>
            </a:r>
            <a:r>
              <a:rPr lang="fr-FR" sz="2800" dirty="0"/>
              <a:t> not fit on 1 server … </a:t>
            </a:r>
            <a:r>
              <a:rPr lang="fr-FR" sz="2800" dirty="0" err="1"/>
              <a:t>even</a:t>
            </a:r>
            <a:r>
              <a:rPr lang="fr-FR" sz="2800" dirty="0"/>
              <a:t> </a:t>
            </a:r>
            <a:r>
              <a:rPr lang="fr-FR" sz="2800" dirty="0" err="1"/>
              <a:t>Huge</a:t>
            </a:r>
            <a:r>
              <a:rPr lang="fr-FR" sz="2800" dirty="0"/>
              <a:t>, </a:t>
            </a:r>
            <a:r>
              <a:rPr lang="fr-FR" sz="2800" dirty="0" err="1"/>
              <a:t>because</a:t>
            </a:r>
            <a:r>
              <a:rPr lang="fr-FR" sz="2800" dirty="0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41870004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Java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3567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spark.read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.format(« csv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.option(«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», « col1 type1, …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typeN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hdfs://raw/team/domain/table/date=2022-10-12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-&gt;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transformData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(3, « col1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col1, col2, col3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.format(« parquet »)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(« hdfs://lake/team/domain/table/date=2022-10-22 »)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;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13255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556518"/>
            <a:ext cx="372140" cy="46790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200778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311492" y="2376027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89465" y="3583100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389465" y="5214466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418625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2864-CFC9-91DE-293F-6AAA83F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RAW to LAKE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/>
              <a:t>as SQL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C131D-F217-15A0-FE66-8679E71CD350}"/>
              </a:ext>
            </a:extLst>
          </p:cNvPr>
          <p:cNvSpPr txBox="1"/>
          <p:nvPr/>
        </p:nvSpPr>
        <p:spPr>
          <a:xfrm>
            <a:off x="2567763" y="1759689"/>
            <a:ext cx="82019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/* +REPARTITION(col1, 3) */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col1, col2,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udf_func1(col3, col4)  as col3,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udf_func2(col4, col5)  as col4,   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raw_team_domain.table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lake_anotherTeam_domain.anotherTable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x ON x.ID=id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WHERE date=‘2022-10-22’ AND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BC395-63DF-DA05-5245-AB3AD13FB9CA}"/>
              </a:ext>
            </a:extLst>
          </p:cNvPr>
          <p:cNvSpPr/>
          <p:nvPr/>
        </p:nvSpPr>
        <p:spPr>
          <a:xfrm>
            <a:off x="1730439" y="1871330"/>
            <a:ext cx="372140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E6007-CA6F-B2C4-8CE7-A6A50D2A2DDB}"/>
              </a:ext>
            </a:extLst>
          </p:cNvPr>
          <p:cNvSpPr/>
          <p:nvPr/>
        </p:nvSpPr>
        <p:spPr>
          <a:xfrm>
            <a:off x="1730439" y="3391787"/>
            <a:ext cx="363204" cy="63263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644E5-D787-BD73-0DB1-80CF90B20237}"/>
              </a:ext>
            </a:extLst>
          </p:cNvPr>
          <p:cNvSpPr/>
          <p:nvPr/>
        </p:nvSpPr>
        <p:spPr>
          <a:xfrm>
            <a:off x="1730439" y="4384049"/>
            <a:ext cx="372140" cy="56009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5E7D0-4590-DE5E-2878-1E0FB3704935}"/>
              </a:ext>
            </a:extLst>
          </p:cNvPr>
          <p:cNvSpPr txBox="1"/>
          <p:nvPr/>
        </p:nvSpPr>
        <p:spPr>
          <a:xfrm>
            <a:off x="496612" y="4497222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3E115-40B7-B6E0-5904-3E90C18A6130}"/>
              </a:ext>
            </a:extLst>
          </p:cNvPr>
          <p:cNvSpPr txBox="1"/>
          <p:nvPr/>
        </p:nvSpPr>
        <p:spPr>
          <a:xfrm>
            <a:off x="341472" y="3466142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BFC9-DA9D-7083-068C-923603ED2AA3}"/>
              </a:ext>
            </a:extLst>
          </p:cNvPr>
          <p:cNvSpPr txBox="1"/>
          <p:nvPr/>
        </p:nvSpPr>
        <p:spPr>
          <a:xfrm>
            <a:off x="466111" y="1833302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F4EBED8-262C-AE84-3F20-302239579201}"/>
              </a:ext>
            </a:extLst>
          </p:cNvPr>
          <p:cNvSpPr/>
          <p:nvPr/>
        </p:nvSpPr>
        <p:spPr>
          <a:xfrm>
            <a:off x="1730439" y="5172950"/>
            <a:ext cx="363204" cy="58865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F93AC-6F33-EFF2-B40E-54A9001BBFE7}"/>
              </a:ext>
            </a:extLst>
          </p:cNvPr>
          <p:cNvSpPr txBox="1"/>
          <p:nvPr/>
        </p:nvSpPr>
        <p:spPr>
          <a:xfrm>
            <a:off x="341472" y="5247304"/>
            <a:ext cx="123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transform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59473-46F9-4015-D4B4-7CE29A728A57}"/>
              </a:ext>
            </a:extLst>
          </p:cNvPr>
          <p:cNvSpPr txBox="1"/>
          <p:nvPr/>
        </p:nvSpPr>
        <p:spPr>
          <a:xfrm>
            <a:off x="497739" y="6167084"/>
            <a:ext cx="74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write</a:t>
            </a:r>
            <a:endParaRPr lang="fr-FR" b="1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B3E61D2-E86B-B5BA-7E49-208888CB9B37}"/>
              </a:ext>
            </a:extLst>
          </p:cNvPr>
          <p:cNvSpPr/>
          <p:nvPr/>
        </p:nvSpPr>
        <p:spPr>
          <a:xfrm>
            <a:off x="1748311" y="6212531"/>
            <a:ext cx="354268" cy="40011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CF06-B952-5F61-F95A-CA8A59CAA3B8}"/>
              </a:ext>
            </a:extLst>
          </p:cNvPr>
          <p:cNvSpPr txBox="1"/>
          <p:nvPr/>
        </p:nvSpPr>
        <p:spPr>
          <a:xfrm>
            <a:off x="504455" y="5766974"/>
            <a:ext cx="667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read</a:t>
            </a:r>
            <a:endParaRPr lang="fr-FR" b="1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B20451E-1484-D247-6609-B1DBE6453E61}"/>
              </a:ext>
            </a:extLst>
          </p:cNvPr>
          <p:cNvSpPr/>
          <p:nvPr/>
        </p:nvSpPr>
        <p:spPr>
          <a:xfrm>
            <a:off x="1730439" y="5807049"/>
            <a:ext cx="372140" cy="36003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984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LAKE </a:t>
            </a:r>
            <a:r>
              <a:rPr lang="fr-FR" dirty="0" err="1"/>
              <a:t>Aggregation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2567763" y="1759689"/>
            <a:ext cx="77324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* 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table1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table2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table3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UNION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SELECT * FROM table4 WHERE ..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190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7DA-D9DB-65B6-ADE0-70684E9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Example of « </a:t>
            </a:r>
            <a:r>
              <a:rPr lang="fr-FR" dirty="0" err="1"/>
              <a:t>latest</a:t>
            </a:r>
            <a:r>
              <a:rPr lang="fr-FR" dirty="0"/>
              <a:t> value » </a:t>
            </a:r>
            <a:r>
              <a:rPr lang="fr-FR" dirty="0" err="1"/>
              <a:t>cristalisation</a:t>
            </a:r>
            <a:br>
              <a:rPr lang="fr-FR" dirty="0"/>
            </a:b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« over(partition by)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B36E-486A-46AB-67A9-93C734464B43}"/>
              </a:ext>
            </a:extLst>
          </p:cNvPr>
          <p:cNvSpPr txBox="1"/>
          <p:nvPr/>
        </p:nvSpPr>
        <p:spPr>
          <a:xfrm>
            <a:off x="629343" y="2248785"/>
            <a:ext cx="1124506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INSERT OVERWRITE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col1,col2,….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colN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-- idem * EXCEPT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  <a:t> issue SPARK-33164)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FROM (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SELECT *,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RANK() OVER (PARTITION BY id ORDER BY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update_time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DESC) as rank</a:t>
            </a: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FROM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lake_team_domain.event_table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SORT BY col1, col2, col3     -- idem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sortWithinPartition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591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2250-A358-41E5-F183-E42BF453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01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Example of a « Small » Data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= RAM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70245DFA-8E9C-A481-D372-A4F9C8117468}"/>
              </a:ext>
            </a:extLst>
          </p:cNvPr>
          <p:cNvSpPr/>
          <p:nvPr/>
        </p:nvSpPr>
        <p:spPr>
          <a:xfrm>
            <a:off x="4431437" y="359347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3DAA275-1D4E-9E52-4B4F-9FFAEF007874}"/>
              </a:ext>
            </a:extLst>
          </p:cNvPr>
          <p:cNvSpPr/>
          <p:nvPr/>
        </p:nvSpPr>
        <p:spPr>
          <a:xfrm>
            <a:off x="4431437" y="435399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0140E2E-39D7-609F-F5CF-F26722A99167}"/>
              </a:ext>
            </a:extLst>
          </p:cNvPr>
          <p:cNvSpPr/>
          <p:nvPr/>
        </p:nvSpPr>
        <p:spPr>
          <a:xfrm>
            <a:off x="4431437" y="5074560"/>
            <a:ext cx="741286" cy="6214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7C5272E-D11F-CF7B-1D25-FBC03F5A35C7}"/>
              </a:ext>
            </a:extLst>
          </p:cNvPr>
          <p:cNvSpPr/>
          <p:nvPr/>
        </p:nvSpPr>
        <p:spPr>
          <a:xfrm>
            <a:off x="986902" y="2326666"/>
            <a:ext cx="1294660" cy="9371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9A5EB-4559-4715-8487-6CF36C6B31EA}"/>
              </a:ext>
            </a:extLst>
          </p:cNvPr>
          <p:cNvSpPr txBox="1"/>
          <p:nvPr/>
        </p:nvSpPr>
        <p:spPr>
          <a:xfrm>
            <a:off x="356772" y="3420381"/>
            <a:ext cx="393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Extract</a:t>
            </a:r>
            <a:r>
              <a:rPr lang="fr-FR" dirty="0"/>
              <a:t> all the </a:t>
            </a:r>
            <a:r>
              <a:rPr lang="fr-FR" dirty="0" err="1"/>
              <a:t>Trades</a:t>
            </a:r>
            <a:r>
              <a:rPr lang="fr-FR" dirty="0"/>
              <a:t> on </a:t>
            </a:r>
            <a:r>
              <a:rPr lang="fr-FR" dirty="0" err="1"/>
              <a:t>perimeter</a:t>
            </a:r>
            <a:r>
              <a:rPr lang="fr-FR" dirty="0"/>
              <a:t> « X »</a:t>
            </a:r>
          </a:p>
          <a:p>
            <a:r>
              <a:rPr lang="fr-FR" dirty="0" err="1"/>
              <a:t>Since</a:t>
            </a:r>
            <a:r>
              <a:rPr lang="fr-FR" dirty="0"/>
              <a:t> &lt;= 3 </a:t>
            </a:r>
            <a:r>
              <a:rPr lang="fr-FR" dirty="0" err="1"/>
              <a:t>Years</a:t>
            </a:r>
            <a:endParaRPr lang="fr-FR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D4400CA-8507-2FB7-A29B-07A4C7A9147B}"/>
              </a:ext>
            </a:extLst>
          </p:cNvPr>
          <p:cNvSpPr/>
          <p:nvPr/>
        </p:nvSpPr>
        <p:spPr>
          <a:xfrm rot="16200000">
            <a:off x="3076416" y="2411879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AE3A7-932B-2CF9-7A74-FDD6E3E938AA}"/>
              </a:ext>
            </a:extLst>
          </p:cNvPr>
          <p:cNvSpPr txBox="1"/>
          <p:nvPr/>
        </p:nvSpPr>
        <p:spPr>
          <a:xfrm>
            <a:off x="3967025" y="2533076"/>
            <a:ext cx="18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Enrich</a:t>
            </a:r>
            <a:r>
              <a:rPr lang="fr-FR" dirty="0"/>
              <a:t> « JOIN »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tables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60EBA3B-A631-EC8A-E966-B3142CF67C3B}"/>
              </a:ext>
            </a:extLst>
          </p:cNvPr>
          <p:cNvSpPr/>
          <p:nvPr/>
        </p:nvSpPr>
        <p:spPr>
          <a:xfrm rot="16200000">
            <a:off x="6244072" y="2450943"/>
            <a:ext cx="492491" cy="717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42661-C707-4B6C-DE31-4AEC0BF9876C}"/>
              </a:ext>
            </a:extLst>
          </p:cNvPr>
          <p:cNvSpPr txBox="1"/>
          <p:nvPr/>
        </p:nvSpPr>
        <p:spPr>
          <a:xfrm>
            <a:off x="6976303" y="2393141"/>
            <a:ext cx="1839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Basic </a:t>
            </a:r>
            <a:r>
              <a:rPr lang="fr-FR" dirty="0" err="1"/>
              <a:t>Compute</a:t>
            </a:r>
            <a:endParaRPr lang="fr-FR" dirty="0"/>
          </a:p>
          <a:p>
            <a:r>
              <a:rPr lang="fr-FR" dirty="0"/>
              <a:t>SQL </a:t>
            </a:r>
          </a:p>
          <a:p>
            <a:r>
              <a:rPr lang="fr-FR" dirty="0"/>
              <a:t>Select  .. </a:t>
            </a:r>
            <a:r>
              <a:rPr lang="fr-FR" dirty="0" err="1"/>
              <a:t>where</a:t>
            </a:r>
            <a:r>
              <a:rPr lang="fr-FR" dirty="0"/>
              <a:t>  ..</a:t>
            </a:r>
          </a:p>
          <a:p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0E8DE94-B74D-F1B7-6941-1623C24C10FD}"/>
              </a:ext>
            </a:extLst>
          </p:cNvPr>
          <p:cNvSpPr/>
          <p:nvPr/>
        </p:nvSpPr>
        <p:spPr>
          <a:xfrm rot="16200000">
            <a:off x="8941087" y="2453242"/>
            <a:ext cx="492491" cy="683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20DEA-BB55-5FB9-3511-2EAA42F782D5}"/>
              </a:ext>
            </a:extLst>
          </p:cNvPr>
          <p:cNvSpPr txBox="1"/>
          <p:nvPr/>
        </p:nvSpPr>
        <p:spPr>
          <a:xfrm>
            <a:off x="9818501" y="2367680"/>
            <a:ext cx="229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Save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Export to OLAP Cube</a:t>
            </a:r>
          </a:p>
        </p:txBody>
      </p:sp>
      <p:pic>
        <p:nvPicPr>
          <p:cNvPr id="9218" name="Picture 2" descr="GitHub - feonit/olap-cube-js: olap cube javascript">
            <a:extLst>
              <a:ext uri="{FF2B5EF4-FFF2-40B4-BE49-F238E27FC236}">
                <a16:creationId xmlns:a16="http://schemas.microsoft.com/office/drawing/2014/main" id="{E116544E-EF8A-F403-5223-85BBDCF17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954" y="3038073"/>
            <a:ext cx="1375394" cy="14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1F4B4A-9AF3-06EA-3D8B-0BF42D3BFCE4}"/>
              </a:ext>
            </a:extLst>
          </p:cNvPr>
          <p:cNvSpPr txBox="1"/>
          <p:nvPr/>
        </p:nvSpPr>
        <p:spPr>
          <a:xfrm>
            <a:off x="6498455" y="4975427"/>
            <a:ext cx="4951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Processing</a:t>
            </a:r>
            <a:r>
              <a:rPr lang="fr-FR" sz="2000" dirty="0"/>
              <a:t> on Azure </a:t>
            </a:r>
          </a:p>
          <a:p>
            <a:r>
              <a:rPr lang="fr-FR" sz="2000" dirty="0" err="1"/>
              <a:t>using</a:t>
            </a:r>
            <a:r>
              <a:rPr lang="fr-FR" sz="2000" dirty="0"/>
              <a:t> cluster 10 x D14   (100 000 euros/</a:t>
            </a:r>
            <a:r>
              <a:rPr lang="fr-FR" sz="2000" dirty="0" err="1"/>
              <a:t>year</a:t>
            </a:r>
            <a:r>
              <a:rPr lang="fr-FR" sz="2000" dirty="0"/>
              <a:t>)</a:t>
            </a:r>
          </a:p>
          <a:p>
            <a:r>
              <a:rPr lang="fr-FR" sz="2000" dirty="0"/>
              <a:t>ONLY 600 Giga of RAM data … </a:t>
            </a:r>
          </a:p>
          <a:p>
            <a:r>
              <a:rPr lang="fr-FR" sz="2000" dirty="0"/>
              <a:t>NOT </a:t>
            </a:r>
            <a:r>
              <a:rPr lang="fr-FR" sz="2000" dirty="0" err="1"/>
              <a:t>Enough</a:t>
            </a:r>
            <a:r>
              <a:rPr lang="fr-FR" sz="2000" dirty="0"/>
              <a:t> =&gt; </a:t>
            </a:r>
            <a:r>
              <a:rPr lang="fr-FR" sz="2000" dirty="0" err="1"/>
              <a:t>Swapping</a:t>
            </a:r>
            <a:r>
              <a:rPr lang="fr-FR" sz="2000" dirty="0"/>
              <a:t> =&gt; </a:t>
            </a:r>
            <a:r>
              <a:rPr lang="fr-FR" sz="2000" dirty="0" err="1"/>
              <a:t>take</a:t>
            </a:r>
            <a:r>
              <a:rPr lang="fr-FR" sz="2000" dirty="0"/>
              <a:t> 4 </a:t>
            </a:r>
            <a:r>
              <a:rPr lang="fr-FR" sz="2000" dirty="0" err="1"/>
              <a:t>Hours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942241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DF4B59D4-2003-8116-B1CB-9261D8133243}"/>
              </a:ext>
            </a:extLst>
          </p:cNvPr>
          <p:cNvSpPr/>
          <p:nvPr/>
        </p:nvSpPr>
        <p:spPr>
          <a:xfrm>
            <a:off x="661386" y="1977045"/>
            <a:ext cx="2081814" cy="162905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4934F-2E30-86C5-B36E-0DCEC840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6" y="365125"/>
            <a:ext cx="11873884" cy="1325563"/>
          </a:xfrm>
        </p:spPr>
        <p:txBody>
          <a:bodyPr/>
          <a:lstStyle/>
          <a:p>
            <a:pPr algn="ctr"/>
            <a:r>
              <a:rPr lang="fr-FR" dirty="0"/>
              <a:t>Example of a Slow « Un-</a:t>
            </a:r>
            <a:r>
              <a:rPr lang="fr-FR" dirty="0" err="1"/>
              <a:t>parallelized</a:t>
            </a:r>
            <a:r>
              <a:rPr lang="fr-FR" dirty="0"/>
              <a:t> »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= CPU x Time x ..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32F1CFC-86E3-D6FB-CE1C-808C36078BEC}"/>
              </a:ext>
            </a:extLst>
          </p:cNvPr>
          <p:cNvSpPr/>
          <p:nvPr/>
        </p:nvSpPr>
        <p:spPr>
          <a:xfrm>
            <a:off x="7470182" y="4129894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20C54B8-1D07-7E88-F3D5-79316C1B6D46}"/>
              </a:ext>
            </a:extLst>
          </p:cNvPr>
          <p:cNvSpPr/>
          <p:nvPr/>
        </p:nvSpPr>
        <p:spPr>
          <a:xfrm rot="16200000">
            <a:off x="3076416" y="2411879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CE78199-718F-AD0D-FFB5-D1FCF0CFAC38}"/>
              </a:ext>
            </a:extLst>
          </p:cNvPr>
          <p:cNvSpPr/>
          <p:nvPr/>
        </p:nvSpPr>
        <p:spPr>
          <a:xfrm>
            <a:off x="10176534" y="4374137"/>
            <a:ext cx="1294660" cy="15368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EB1FB-D09C-11F8-289B-3405DA17B4CA}"/>
              </a:ext>
            </a:extLst>
          </p:cNvPr>
          <p:cNvSpPr txBox="1"/>
          <p:nvPr/>
        </p:nvSpPr>
        <p:spPr>
          <a:xfrm>
            <a:off x="532660" y="3606097"/>
            <a:ext cx="43200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Appending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day</a:t>
            </a:r>
            <a:endParaRPr lang="fr-FR" dirty="0"/>
          </a:p>
          <a:p>
            <a:r>
              <a:rPr lang="fr-FR" dirty="0"/>
              <a:t>~1 </a:t>
            </a:r>
            <a:r>
              <a:rPr lang="fr-FR" dirty="0" err="1"/>
              <a:t>Avro</a:t>
            </a:r>
            <a:r>
              <a:rPr lang="fr-FR" dirty="0"/>
              <a:t> file, </a:t>
            </a:r>
            <a:r>
              <a:rPr lang="fr-FR" dirty="0" err="1"/>
              <a:t>containing</a:t>
            </a:r>
            <a:r>
              <a:rPr lang="fr-FR" dirty="0"/>
              <a:t> </a:t>
            </a:r>
          </a:p>
          <a:p>
            <a:r>
              <a:rPr lang="fr-FR" dirty="0"/>
              <a:t>~50 Millions of  &lt;XML&gt;..&lt;/XML&gt;</a:t>
            </a:r>
          </a:p>
          <a:p>
            <a:r>
              <a:rPr lang="fr-FR" dirty="0"/>
              <a:t>~70 </a:t>
            </a:r>
            <a:r>
              <a:rPr lang="fr-FR" dirty="0" err="1"/>
              <a:t>Mega</a:t>
            </a:r>
            <a:r>
              <a:rPr lang="fr-FR" dirty="0"/>
              <a:t> bytes</a:t>
            </a:r>
          </a:p>
          <a:p>
            <a:endParaRPr lang="fr-FR" dirty="0"/>
          </a:p>
          <a:p>
            <a:r>
              <a:rPr lang="fr-FR" dirty="0"/>
              <a:t>(updates on </a:t>
            </a:r>
            <a:r>
              <a:rPr lang="fr-FR" dirty="0" err="1"/>
              <a:t>EquityOption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 description)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CC2D412-DD48-72E6-FE5E-C3DF5EF41FF5}"/>
              </a:ext>
            </a:extLst>
          </p:cNvPr>
          <p:cNvSpPr/>
          <p:nvPr/>
        </p:nvSpPr>
        <p:spPr>
          <a:xfrm rot="16200000">
            <a:off x="9301427" y="4684795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FFA3ED6A-7535-0A5D-1CB9-0603AA50E365}"/>
              </a:ext>
            </a:extLst>
          </p:cNvPr>
          <p:cNvSpPr/>
          <p:nvPr/>
        </p:nvSpPr>
        <p:spPr>
          <a:xfrm>
            <a:off x="6019060" y="2849732"/>
            <a:ext cx="310719" cy="4924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AF4CC-8DED-ECC1-3904-C6AE5698CF82}"/>
              </a:ext>
            </a:extLst>
          </p:cNvPr>
          <p:cNvSpPr/>
          <p:nvPr/>
        </p:nvSpPr>
        <p:spPr>
          <a:xfrm>
            <a:off x="4452151" y="3554229"/>
            <a:ext cx="1398233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18E5B9-50E1-9FBC-CD77-25FC16AE66CE}"/>
              </a:ext>
            </a:extLst>
          </p:cNvPr>
          <p:cNvSpPr/>
          <p:nvPr/>
        </p:nvSpPr>
        <p:spPr>
          <a:xfrm>
            <a:off x="4604552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5706A-BE89-2CDB-CB71-150FAE7A2377}"/>
              </a:ext>
            </a:extLst>
          </p:cNvPr>
          <p:cNvSpPr/>
          <p:nvPr/>
        </p:nvSpPr>
        <p:spPr>
          <a:xfrm>
            <a:off x="5036892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738009-D649-FD27-678C-5FDB64737C90}"/>
              </a:ext>
            </a:extLst>
          </p:cNvPr>
          <p:cNvSpPr/>
          <p:nvPr/>
        </p:nvSpPr>
        <p:spPr>
          <a:xfrm>
            <a:off x="5453251" y="3706629"/>
            <a:ext cx="33587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1B71B2-EF96-EDC9-08D1-2C6A99AC61A3}"/>
              </a:ext>
            </a:extLst>
          </p:cNvPr>
          <p:cNvSpPr/>
          <p:nvPr/>
        </p:nvSpPr>
        <p:spPr>
          <a:xfrm>
            <a:off x="5605651" y="3859029"/>
            <a:ext cx="98252" cy="26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CF732-EDFD-1602-A381-B17A92E078FB}"/>
              </a:ext>
            </a:extLst>
          </p:cNvPr>
          <p:cNvSpPr txBox="1"/>
          <p:nvPr/>
        </p:nvSpPr>
        <p:spPr>
          <a:xfrm>
            <a:off x="4767295" y="230543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&lt;XML&gt;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66FB8113-FB38-12DC-2F69-77139716209C}"/>
              </a:ext>
            </a:extLst>
          </p:cNvPr>
          <p:cNvSpPr/>
          <p:nvPr/>
        </p:nvSpPr>
        <p:spPr>
          <a:xfrm>
            <a:off x="4842464" y="2640035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E9D5514B-2639-8036-4EC7-9918377BA90C}"/>
              </a:ext>
            </a:extLst>
          </p:cNvPr>
          <p:cNvSpPr/>
          <p:nvPr/>
        </p:nvSpPr>
        <p:spPr>
          <a:xfrm>
            <a:off x="856498" y="20298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E2B7D922-1E4B-7A20-804B-DFA92796520B}"/>
              </a:ext>
            </a:extLst>
          </p:cNvPr>
          <p:cNvSpPr/>
          <p:nvPr/>
        </p:nvSpPr>
        <p:spPr>
          <a:xfrm>
            <a:off x="1008898" y="21822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B377C882-6CF7-1F9A-1A11-2E40ABC06671}"/>
              </a:ext>
            </a:extLst>
          </p:cNvPr>
          <p:cNvSpPr/>
          <p:nvPr/>
        </p:nvSpPr>
        <p:spPr>
          <a:xfrm>
            <a:off x="1161298" y="23346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F09E7943-F54C-D84D-5284-E390B0FE5095}"/>
              </a:ext>
            </a:extLst>
          </p:cNvPr>
          <p:cNvSpPr/>
          <p:nvPr/>
        </p:nvSpPr>
        <p:spPr>
          <a:xfrm>
            <a:off x="1313698" y="24870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3119DA17-1EEB-B616-FE50-FF4ACF698F3F}"/>
              </a:ext>
            </a:extLst>
          </p:cNvPr>
          <p:cNvSpPr/>
          <p:nvPr/>
        </p:nvSpPr>
        <p:spPr>
          <a:xfrm>
            <a:off x="1466098" y="26394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D944CC79-1FB8-5263-2124-613B989A7BAE}"/>
              </a:ext>
            </a:extLst>
          </p:cNvPr>
          <p:cNvSpPr/>
          <p:nvPr/>
        </p:nvSpPr>
        <p:spPr>
          <a:xfrm>
            <a:off x="1618498" y="2791827"/>
            <a:ext cx="626181" cy="4924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6D63B-A4E8-42A2-FF44-81C1B09A35E5}"/>
              </a:ext>
            </a:extLst>
          </p:cNvPr>
          <p:cNvSpPr txBox="1"/>
          <p:nvPr/>
        </p:nvSpPr>
        <p:spPr>
          <a:xfrm>
            <a:off x="5431057" y="1943496"/>
            <a:ext cx="3453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XML,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   </a:t>
            </a:r>
            <a:r>
              <a:rPr lang="fr-FR" dirty="0" err="1"/>
              <a:t>xpath</a:t>
            </a:r>
            <a:r>
              <a:rPr lang="fr-FR" dirty="0"/>
              <a:t>(« a/b/c/d/e ») as column1,</a:t>
            </a:r>
          </a:p>
          <a:p>
            <a:r>
              <a:rPr lang="fr-FR" dirty="0"/>
              <a:t>   </a:t>
            </a:r>
            <a:r>
              <a:rPr lang="fr-FR" dirty="0" err="1"/>
              <a:t>xpath</a:t>
            </a:r>
            <a:r>
              <a:rPr lang="fr-FR" dirty="0"/>
              <a:t>(« a/b/f/g/h ») as column2,</a:t>
            </a:r>
          </a:p>
          <a:p>
            <a:r>
              <a:rPr lang="fr-FR" dirty="0"/>
              <a:t>                             ….  as column150,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F4D7F81-11C3-EFDA-6AFC-85929E2A58D8}"/>
              </a:ext>
            </a:extLst>
          </p:cNvPr>
          <p:cNvSpPr/>
          <p:nvPr/>
        </p:nvSpPr>
        <p:spPr>
          <a:xfrm rot="16200000">
            <a:off x="6571597" y="4046631"/>
            <a:ext cx="492491" cy="759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B5EF4F3D-D4BD-091C-EFE0-FCC2E0C1A5C6}"/>
              </a:ext>
            </a:extLst>
          </p:cNvPr>
          <p:cNvSpPr/>
          <p:nvPr/>
        </p:nvSpPr>
        <p:spPr>
          <a:xfrm>
            <a:off x="7470182" y="4436517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B659358-6CDD-1447-FACC-745176FCEE8A}"/>
              </a:ext>
            </a:extLst>
          </p:cNvPr>
          <p:cNvSpPr/>
          <p:nvPr/>
        </p:nvSpPr>
        <p:spPr>
          <a:xfrm>
            <a:off x="7470182" y="4768058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6F9198C-13D8-1864-E51B-C860298AC2D0}"/>
              </a:ext>
            </a:extLst>
          </p:cNvPr>
          <p:cNvSpPr/>
          <p:nvPr/>
        </p:nvSpPr>
        <p:spPr>
          <a:xfrm>
            <a:off x="7470182" y="5099599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361EA522-3F4F-9992-FFED-27689CAB4EBE}"/>
              </a:ext>
            </a:extLst>
          </p:cNvPr>
          <p:cNvSpPr/>
          <p:nvPr/>
        </p:nvSpPr>
        <p:spPr>
          <a:xfrm>
            <a:off x="7470183" y="5431140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F7C2698E-3952-F1AC-587C-85C11FDB4389}"/>
              </a:ext>
            </a:extLst>
          </p:cNvPr>
          <p:cNvSpPr/>
          <p:nvPr/>
        </p:nvSpPr>
        <p:spPr>
          <a:xfrm>
            <a:off x="7470183" y="5762681"/>
            <a:ext cx="1294660" cy="2966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66EEA2-A414-99B5-DC19-FC85AA375763}"/>
              </a:ext>
            </a:extLst>
          </p:cNvPr>
          <p:cNvSpPr txBox="1"/>
          <p:nvPr/>
        </p:nvSpPr>
        <p:spPr>
          <a:xfrm>
            <a:off x="7313267" y="3364676"/>
            <a:ext cx="1889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Append to </a:t>
            </a:r>
            <a:r>
              <a:rPr lang="fr-FR" dirty="0" err="1"/>
              <a:t>History</a:t>
            </a:r>
            <a:endParaRPr lang="fr-FR" dirty="0"/>
          </a:p>
          <a:p>
            <a:r>
              <a:rPr lang="fr-FR" dirty="0"/>
              <a:t>(Audit Events)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430FC7-3D03-3CA5-A4F2-59C8C441FCC1}"/>
              </a:ext>
            </a:extLst>
          </p:cNvPr>
          <p:cNvSpPr txBox="1"/>
          <p:nvPr/>
        </p:nvSpPr>
        <p:spPr>
          <a:xfrm>
            <a:off x="9652854" y="3860754"/>
            <a:ext cx="24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Synthesised</a:t>
            </a:r>
            <a:r>
              <a:rPr lang="fr-FR" dirty="0"/>
              <a:t> </a:t>
            </a:r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9543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911D-B94B-D5C6-DF19-D4F5707B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 Slow </a:t>
            </a:r>
            <a:r>
              <a:rPr lang="fr-FR" dirty="0" err="1"/>
              <a:t>Processing</a:t>
            </a:r>
            <a:r>
              <a:rPr lang="fr-FR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BBA9B-BD1D-C356-00BE-E235EE32D547}"/>
              </a:ext>
            </a:extLst>
          </p:cNvPr>
          <p:cNvSpPr txBox="1"/>
          <p:nvPr/>
        </p:nvSpPr>
        <p:spPr>
          <a:xfrm>
            <a:off x="572611" y="1976592"/>
            <a:ext cx="4336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Legacy</a:t>
            </a:r>
            <a:r>
              <a:rPr lang="fr-FR" dirty="0"/>
              <a:t> « On-Prem »</a:t>
            </a:r>
          </a:p>
          <a:p>
            <a:endParaRPr lang="fr-FR" dirty="0"/>
          </a:p>
          <a:p>
            <a:r>
              <a:rPr lang="fr-FR" dirty="0"/>
              <a:t>Daily Batch </a:t>
            </a:r>
            <a:r>
              <a:rPr lang="fr-FR" dirty="0" err="1"/>
              <a:t>takes</a:t>
            </a:r>
            <a:r>
              <a:rPr lang="fr-FR" dirty="0"/>
              <a:t> &gt;= 15 </a:t>
            </a:r>
            <a:r>
              <a:rPr lang="fr-FR" dirty="0" err="1"/>
              <a:t>Hours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SINGLE-THREADED !!!</a:t>
            </a:r>
          </a:p>
          <a:p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Parallelized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parts </a:t>
            </a:r>
            <a:r>
              <a:rPr lang="fr-FR" dirty="0" err="1"/>
              <a:t>take</a:t>
            </a:r>
            <a:r>
              <a:rPr lang="fr-FR" dirty="0"/>
              <a:t> </a:t>
            </a:r>
          </a:p>
          <a:p>
            <a:r>
              <a:rPr lang="fr-FR" dirty="0"/>
              <a:t>    &gt;= 200 </a:t>
            </a:r>
            <a:r>
              <a:rPr lang="fr-FR" dirty="0" err="1"/>
              <a:t>yarn</a:t>
            </a:r>
            <a:r>
              <a:rPr lang="fr-FR" dirty="0"/>
              <a:t> containers … 10% of Cluster</a:t>
            </a:r>
          </a:p>
          <a:p>
            <a:r>
              <a:rPr lang="fr-FR" dirty="0"/>
              <a:t>    … </a:t>
            </a:r>
            <a:r>
              <a:rPr lang="fr-FR" dirty="0" err="1"/>
              <a:t>Result</a:t>
            </a:r>
            <a:r>
              <a:rPr lang="fr-FR" dirty="0"/>
              <a:t> = ULTRA FAST !!  </a:t>
            </a:r>
          </a:p>
          <a:p>
            <a:endParaRPr lang="fr-FR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D081DEA-C117-BBA5-2839-9E1F2973DA2E}"/>
              </a:ext>
            </a:extLst>
          </p:cNvPr>
          <p:cNvSpPr/>
          <p:nvPr/>
        </p:nvSpPr>
        <p:spPr>
          <a:xfrm>
            <a:off x="4964838" y="2831977"/>
            <a:ext cx="767918" cy="6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B2AA9-E0A3-FC66-4C08-F19C745B192B}"/>
              </a:ext>
            </a:extLst>
          </p:cNvPr>
          <p:cNvSpPr txBox="1"/>
          <p:nvPr/>
        </p:nvSpPr>
        <p:spPr>
          <a:xfrm>
            <a:off x="5976151" y="2488344"/>
            <a:ext cx="53415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Backported</a:t>
            </a:r>
            <a:r>
              <a:rPr lang="fr-FR" dirty="0"/>
              <a:t> code « as-</a:t>
            </a:r>
            <a:r>
              <a:rPr lang="fr-FR" dirty="0" err="1"/>
              <a:t>is</a:t>
            </a:r>
            <a:r>
              <a:rPr lang="fr-FR" dirty="0"/>
              <a:t> » to Azure </a:t>
            </a:r>
            <a:r>
              <a:rPr lang="fr-FR" dirty="0" err="1"/>
              <a:t>HDInsight</a:t>
            </a:r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Cluster of  10 x D14 cluster (40 000 euros/</a:t>
            </a:r>
            <a:r>
              <a:rPr lang="fr-FR" dirty="0" err="1"/>
              <a:t>month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Run NEVER </a:t>
            </a:r>
            <a:r>
              <a:rPr lang="fr-FR" dirty="0" err="1"/>
              <a:t>Finished</a:t>
            </a:r>
            <a:r>
              <a:rPr lang="fr-FR" dirty="0"/>
              <a:t> </a:t>
            </a:r>
          </a:p>
          <a:p>
            <a:r>
              <a:rPr lang="fr-FR" dirty="0"/>
              <a:t> … </a:t>
            </a:r>
            <a:r>
              <a:rPr lang="fr-FR" dirty="0" err="1"/>
              <a:t>stopped</a:t>
            </a:r>
            <a:r>
              <a:rPr lang="fr-FR" dirty="0"/>
              <a:t> in « </a:t>
            </a:r>
            <a:r>
              <a:rPr lang="fr-FR" dirty="0" err="1"/>
              <a:t>echo</a:t>
            </a:r>
            <a:r>
              <a:rPr lang="fr-FR" dirty="0"/>
              <a:t> count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insert $(… ) »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39472B-87C6-F6AF-6CEC-4ACF0BE983E2}"/>
              </a:ext>
            </a:extLst>
          </p:cNvPr>
          <p:cNvSpPr/>
          <p:nvPr/>
        </p:nvSpPr>
        <p:spPr>
          <a:xfrm>
            <a:off x="6559859" y="4648940"/>
            <a:ext cx="767918" cy="6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A7F7B-E9CB-1A71-0BC2-24A582C41BCE}"/>
              </a:ext>
            </a:extLst>
          </p:cNvPr>
          <p:cNvSpPr txBox="1"/>
          <p:nvPr/>
        </p:nvSpPr>
        <p:spPr>
          <a:xfrm>
            <a:off x="7519036" y="4411839"/>
            <a:ext cx="41442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Fully</a:t>
            </a:r>
            <a:r>
              <a:rPr lang="fr-FR" dirty="0"/>
              <a:t> re-</a:t>
            </a:r>
            <a:r>
              <a:rPr lang="fr-FR" dirty="0" err="1"/>
              <a:t>implemented</a:t>
            </a:r>
            <a:r>
              <a:rPr lang="fr-FR" dirty="0"/>
              <a:t> in Spark + Java</a:t>
            </a:r>
          </a:p>
          <a:p>
            <a:r>
              <a:rPr lang="fr-FR" dirty="0"/>
              <a:t>                 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Hive</a:t>
            </a:r>
            <a:r>
              <a:rPr lang="fr-FR" dirty="0"/>
              <a:t> SQL + UDF </a:t>
            </a:r>
            <a:r>
              <a:rPr lang="fr-FR" dirty="0" err="1"/>
              <a:t>xpath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Optimized</a:t>
            </a:r>
            <a:r>
              <a:rPr lang="fr-FR" dirty="0"/>
              <a:t> …</a:t>
            </a:r>
          </a:p>
          <a:p>
            <a:endParaRPr lang="fr-FR" dirty="0"/>
          </a:p>
          <a:p>
            <a:r>
              <a:rPr lang="fr-FR" dirty="0" err="1"/>
              <a:t>Now</a:t>
            </a:r>
            <a:r>
              <a:rPr lang="fr-FR" dirty="0"/>
              <a:t> run in 40 minutes on 2 x D13 cluster</a:t>
            </a:r>
          </a:p>
        </p:txBody>
      </p:sp>
    </p:spTree>
    <p:extLst>
      <p:ext uri="{BB962C8B-B14F-4D97-AF65-F5344CB8AC3E}">
        <p14:creationId xmlns:p14="http://schemas.microsoft.com/office/powerpoint/2010/main" val="28757435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CD32AA-060C-6FB0-873B-BA051B0C83EA}"/>
              </a:ext>
            </a:extLst>
          </p:cNvPr>
          <p:cNvSpPr txBox="1"/>
          <p:nvPr/>
        </p:nvSpPr>
        <p:spPr>
          <a:xfrm>
            <a:off x="8674705" y="5950857"/>
            <a:ext cx="2835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Coffee Break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319B6-49FB-3978-A411-BD01F5DB796B}"/>
              </a:ext>
            </a:extLst>
          </p:cNvPr>
          <p:cNvSpPr txBox="1"/>
          <p:nvPr/>
        </p:nvSpPr>
        <p:spPr>
          <a:xfrm>
            <a:off x="4871963" y="3036386"/>
            <a:ext cx="2802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Interactive </a:t>
            </a:r>
            <a:r>
              <a:rPr lang="fr-FR" sz="2400" dirty="0" err="1"/>
              <a:t>queries</a:t>
            </a: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Batch mode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Streaming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23E20-9B5C-7E6A-3A5E-0A69D137797A}"/>
              </a:ext>
            </a:extLst>
          </p:cNvPr>
          <p:cNvSpPr txBox="1"/>
          <p:nvPr/>
        </p:nvSpPr>
        <p:spPr>
          <a:xfrm>
            <a:off x="2680305" y="1836057"/>
            <a:ext cx="1046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At SG, </a:t>
            </a:r>
            <a:r>
              <a:rPr lang="fr-FR" sz="2400" dirty="0" err="1"/>
              <a:t>most</a:t>
            </a:r>
            <a:r>
              <a:rPr lang="fr-FR" sz="2400" dirty="0"/>
              <a:t> workflows are </a:t>
            </a:r>
            <a:r>
              <a:rPr lang="fr-FR" sz="2400" dirty="0" err="1"/>
              <a:t>uploading</a:t>
            </a:r>
            <a:r>
              <a:rPr lang="fr-FR" sz="2400" dirty="0"/>
              <a:t> </a:t>
            </a:r>
            <a:r>
              <a:rPr lang="fr-FR" sz="2400" dirty="0" err="1"/>
              <a:t>daily</a:t>
            </a:r>
            <a:r>
              <a:rPr lang="fr-FR" sz="2400" dirty="0"/>
              <a:t> files + </a:t>
            </a:r>
            <a:r>
              <a:rPr lang="fr-FR" sz="2400" dirty="0" err="1"/>
              <a:t>processing</a:t>
            </a:r>
            <a:r>
              <a:rPr lang="fr-FR" sz="2400" dirty="0"/>
              <a:t> by </a:t>
            </a:r>
            <a:r>
              <a:rPr lang="fr-FR" sz="2400" dirty="0" err="1"/>
              <a:t>daily</a:t>
            </a:r>
            <a:r>
              <a:rPr lang="fr-FR" sz="2400" dirty="0"/>
              <a:t> </a:t>
            </a:r>
            <a:r>
              <a:rPr lang="fr-FR" sz="2400" dirty="0" err="1"/>
              <a:t>batches</a:t>
            </a:r>
            <a:endParaRPr lang="fr-FR" sz="2400" dirty="0"/>
          </a:p>
          <a:p>
            <a:r>
              <a:rPr lang="fr-FR" sz="2400" dirty="0" err="1"/>
              <a:t>Except</a:t>
            </a:r>
            <a:r>
              <a:rPr lang="fr-FR" sz="2400" dirty="0"/>
              <a:t> 1 </a:t>
            </a:r>
            <a:r>
              <a:rPr lang="fr-FR" sz="2400" dirty="0" err="1"/>
              <a:t>Huge</a:t>
            </a:r>
            <a:r>
              <a:rPr lang="fr-FR" sz="2400" dirty="0"/>
              <a:t> </a:t>
            </a:r>
            <a:r>
              <a:rPr lang="fr-FR" sz="2400" dirty="0" err="1"/>
              <a:t>stream</a:t>
            </a:r>
            <a:r>
              <a:rPr lang="fr-FR" sz="2400" dirty="0"/>
              <a:t> </a:t>
            </a:r>
            <a:r>
              <a:rPr lang="fr-FR" sz="2400" dirty="0" err="1"/>
              <a:t>feeding</a:t>
            </a:r>
            <a:endParaRPr lang="fr-FR" sz="2400" dirty="0"/>
          </a:p>
          <a:p>
            <a:r>
              <a:rPr lang="fr-FR" sz="2400" dirty="0" err="1"/>
              <a:t>Almost</a:t>
            </a:r>
            <a:r>
              <a:rPr lang="fr-FR" sz="2400" dirty="0"/>
              <a:t> all use Spark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82E58-71AA-59F9-A10E-4160CBE4EA11}"/>
              </a:ext>
            </a:extLst>
          </p:cNvPr>
          <p:cNvSpPr txBox="1"/>
          <p:nvPr/>
        </p:nvSpPr>
        <p:spPr>
          <a:xfrm>
            <a:off x="2680305" y="3380150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Spark Supports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A8B30-F39C-A8CC-89D8-40E10333142E}"/>
              </a:ext>
            </a:extLst>
          </p:cNvPr>
          <p:cNvSpPr txBox="1"/>
          <p:nvPr/>
        </p:nvSpPr>
        <p:spPr>
          <a:xfrm>
            <a:off x="280610" y="2107435"/>
            <a:ext cx="1920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Take</a:t>
            </a:r>
            <a:r>
              <a:rPr lang="fr-FR" sz="3200" dirty="0"/>
              <a:t> </a:t>
            </a:r>
            <a:r>
              <a:rPr lang="fr-FR" sz="3200" dirty="0" err="1"/>
              <a:t>Away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719983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355390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sz="3500" b="1" dirty="0"/>
              <a:t>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003961" y="5938056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5053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B9FA-97F1-25CF-DB37-1F3C6901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9170"/>
            <a:ext cx="10515600" cy="345227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… More </a:t>
            </a:r>
            <a:r>
              <a:rPr lang="fr-FR" dirty="0" err="1"/>
              <a:t>Detailed</a:t>
            </a:r>
            <a:r>
              <a:rPr lang="fr-FR" dirty="0"/>
              <a:t> 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« 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OnPrem</a:t>
            </a:r>
            <a:r>
              <a:rPr lang="fr-FR" dirty="0"/>
              <a:t> to Azure Cloud »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 err="1"/>
              <a:t>see</a:t>
            </a:r>
            <a:r>
              <a:rPr lang="fr-FR" dirty="0"/>
              <a:t> Document « -cloud.pdf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B0BCBD-D206-5EC2-B849-7C73C2760BD7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184971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A7AE-A807-47A9-84CE-809DCE6A27BC}"/>
              </a:ext>
            </a:extLst>
          </p:cNvPr>
          <p:cNvSpPr txBox="1">
            <a:spLocks/>
          </p:cNvSpPr>
          <p:nvPr/>
        </p:nvSpPr>
        <p:spPr>
          <a:xfrm>
            <a:off x="0" y="95964"/>
            <a:ext cx="12115800" cy="154763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Bigger</a:t>
            </a:r>
            <a:r>
              <a:rPr lang="fr-FR" sz="5321" dirty="0">
                <a:solidFill>
                  <a:sysClr val="windowText" lastClr="000000"/>
                </a:solidFill>
              </a:rPr>
              <a:t> Hardware, </a:t>
            </a:r>
            <a:r>
              <a:rPr lang="fr-FR" sz="5321" dirty="0" err="1">
                <a:solidFill>
                  <a:sysClr val="windowText" lastClr="000000"/>
                </a:solidFill>
              </a:rPr>
              <a:t>different</a:t>
            </a:r>
            <a:r>
              <a:rPr lang="fr-FR" sz="5321" dirty="0">
                <a:solidFill>
                  <a:sysClr val="windowText" lastClr="000000"/>
                </a:solidFill>
              </a:rPr>
              <a:t> Software</a:t>
            </a:r>
          </a:p>
          <a:p>
            <a:r>
              <a:rPr lang="fr-FR" sz="5321" dirty="0">
                <a:solidFill>
                  <a:sysClr val="windowText" lastClr="000000"/>
                </a:solidFill>
              </a:rPr>
              <a:t>Vertical </a:t>
            </a:r>
            <a:r>
              <a:rPr lang="fr-FR" sz="5321" dirty="0" err="1">
                <a:solidFill>
                  <a:sysClr val="windowText" lastClr="000000"/>
                </a:solidFill>
              </a:rPr>
              <a:t>Scaling</a:t>
            </a:r>
            <a:r>
              <a:rPr lang="fr-FR" sz="5321" dirty="0">
                <a:solidFill>
                  <a:sysClr val="windowText" lastClr="000000"/>
                </a:solidFill>
              </a:rPr>
              <a:t> -&gt; </a:t>
            </a:r>
            <a:r>
              <a:rPr lang="fr-FR" sz="5321" dirty="0" err="1">
                <a:solidFill>
                  <a:sysClr val="windowText" lastClr="000000"/>
                </a:solidFill>
              </a:rPr>
              <a:t>Horyzontal</a:t>
            </a:r>
            <a:endParaRPr lang="fr-FR" sz="5321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FA988-9247-4F4D-9352-919CA4196FD8}"/>
              </a:ext>
            </a:extLst>
          </p:cNvPr>
          <p:cNvSpPr txBox="1"/>
          <p:nvPr/>
        </p:nvSpPr>
        <p:spPr>
          <a:xfrm>
            <a:off x="521752" y="4424861"/>
            <a:ext cx="4844724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/>
              <a:t>1 OS, 1 process, N Threads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D4DDB-6111-4E2F-926F-C2BF99175F6D}"/>
              </a:ext>
            </a:extLst>
          </p:cNvPr>
          <p:cNvSpPr txBox="1"/>
          <p:nvPr/>
        </p:nvSpPr>
        <p:spPr>
          <a:xfrm>
            <a:off x="7545891" y="4517159"/>
            <a:ext cx="4319772" cy="1655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/>
              <a:t>Distributed </a:t>
            </a:r>
            <a:r>
              <a:rPr lang="fr-FR" sz="3386" dirty="0" err="1"/>
              <a:t>computing</a:t>
            </a:r>
            <a:endParaRPr lang="fr-FR" sz="3386" dirty="0"/>
          </a:p>
          <a:p>
            <a:r>
              <a:rPr lang="fr-FR" sz="3386" dirty="0"/>
              <a:t>… </a:t>
            </a:r>
            <a:r>
              <a:rPr lang="fr-FR" sz="3386" dirty="0" err="1"/>
              <a:t>Sotfwares</a:t>
            </a:r>
            <a:r>
              <a:rPr lang="fr-FR" sz="3386" dirty="0"/>
              <a:t> </a:t>
            </a:r>
            <a:r>
              <a:rPr lang="fr-FR" sz="3386" dirty="0" err="1"/>
              <a:t>need</a:t>
            </a:r>
            <a:endParaRPr lang="fr-FR" sz="3386" dirty="0"/>
          </a:p>
          <a:p>
            <a:r>
              <a:rPr lang="fr-FR" sz="3386" dirty="0"/>
              <a:t>Network, </a:t>
            </a:r>
            <a:r>
              <a:rPr lang="fr-FR" sz="3386" dirty="0" err="1"/>
              <a:t>Fault</a:t>
            </a:r>
            <a:r>
              <a:rPr lang="fr-FR" sz="3386" dirty="0"/>
              <a:t> </a:t>
            </a:r>
            <a:r>
              <a:rPr lang="fr-FR" sz="3386" dirty="0" err="1"/>
              <a:t>Tolerant</a:t>
            </a:r>
            <a:endParaRPr lang="fr-FR" sz="338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4D2F-EC23-4A7C-8442-8DB00115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58" y="2412346"/>
            <a:ext cx="1873045" cy="1990872"/>
          </a:xfrm>
          <a:prstGeom prst="rect">
            <a:avLst/>
          </a:prstGeom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72B6485-0544-4489-BB03-47923BC3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39" y="2739673"/>
            <a:ext cx="4946752" cy="158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384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7F01-2DF7-7B5B-7A90-A4F0D1E0D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24"/>
            <a:ext cx="10515600" cy="86443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Fundamental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 err="1"/>
              <a:t>TradeOffs</a:t>
            </a:r>
            <a:endParaRPr lang="fr-FR" dirty="0"/>
          </a:p>
        </p:txBody>
      </p:sp>
      <p:pic>
        <p:nvPicPr>
          <p:cNvPr id="4098" name="Picture 2" descr="What is a Storage Device?">
            <a:extLst>
              <a:ext uri="{FF2B5EF4-FFF2-40B4-BE49-F238E27FC236}">
                <a16:creationId xmlns:a16="http://schemas.microsoft.com/office/drawing/2014/main" id="{74968ECC-D188-E493-FE7C-B738780A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75" y="4237038"/>
            <a:ext cx="1218090" cy="158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FEA18-4875-A631-2721-FCDC63AFC219}"/>
              </a:ext>
            </a:extLst>
          </p:cNvPr>
          <p:cNvSpPr txBox="1"/>
          <p:nvPr/>
        </p:nvSpPr>
        <p:spPr>
          <a:xfrm>
            <a:off x="921004" y="3621098"/>
            <a:ext cx="2125223" cy="65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Cold Storage </a:t>
            </a:r>
          </a:p>
          <a:p>
            <a:r>
              <a:rPr lang="fr-FR" dirty="0"/>
              <a:t>(SLOW)</a:t>
            </a:r>
          </a:p>
        </p:txBody>
      </p:sp>
      <p:pic>
        <p:nvPicPr>
          <p:cNvPr id="4100" name="Picture 4" descr="Ultra 3D Sata iii SSD Right">
            <a:extLst>
              <a:ext uri="{FF2B5EF4-FFF2-40B4-BE49-F238E27FC236}">
                <a16:creationId xmlns:a16="http://schemas.microsoft.com/office/drawing/2014/main" id="{53E17837-9274-445D-D025-B53A55482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76" y="3805720"/>
            <a:ext cx="2035983" cy="20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D27EB-EA72-FD0F-6780-6F7E02FE7285}"/>
              </a:ext>
            </a:extLst>
          </p:cNvPr>
          <p:cNvSpPr txBox="1"/>
          <p:nvPr/>
        </p:nvSpPr>
        <p:spPr>
          <a:xfrm>
            <a:off x="2619333" y="3759597"/>
            <a:ext cx="244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Storage (~Small)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7F3E6-EAC4-54EC-2292-EDD4A3F32F42}"/>
              </a:ext>
            </a:extLst>
          </p:cNvPr>
          <p:cNvSpPr txBox="1"/>
          <p:nvPr/>
        </p:nvSpPr>
        <p:spPr>
          <a:xfrm>
            <a:off x="7667765" y="4018427"/>
            <a:ext cx="262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RAM (FAST ..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4104" name="Picture 8" descr="Intel Rocket Lake">
            <a:extLst>
              <a:ext uri="{FF2B5EF4-FFF2-40B4-BE49-F238E27FC236}">
                <a16:creationId xmlns:a16="http://schemas.microsoft.com/office/drawing/2014/main" id="{F2EB8883-02FC-F587-7563-FF0D40CF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3" y="2262784"/>
            <a:ext cx="1843446" cy="12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6CE0E-E01E-FFB1-638D-2929D1B610E6}"/>
              </a:ext>
            </a:extLst>
          </p:cNvPr>
          <p:cNvSpPr txBox="1"/>
          <p:nvPr/>
        </p:nvSpPr>
        <p:spPr>
          <a:xfrm>
            <a:off x="5477331" y="167889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CPU (HOT, Watts)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085121-C2E2-26E8-9607-F1188C0D2300}"/>
              </a:ext>
            </a:extLst>
          </p:cNvPr>
          <p:cNvSpPr/>
          <p:nvPr/>
        </p:nvSpPr>
        <p:spPr>
          <a:xfrm>
            <a:off x="5589542" y="5255788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A31CF3B-A7DF-CBE1-DC7C-1FF0917CB6C5}"/>
              </a:ext>
            </a:extLst>
          </p:cNvPr>
          <p:cNvSpPr/>
          <p:nvPr/>
        </p:nvSpPr>
        <p:spPr>
          <a:xfrm rot="3113989">
            <a:off x="6397975" y="413870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01A597A-3E47-E6C9-7925-DCFA6077C226}"/>
              </a:ext>
            </a:extLst>
          </p:cNvPr>
          <p:cNvSpPr/>
          <p:nvPr/>
        </p:nvSpPr>
        <p:spPr>
          <a:xfrm rot="18610250">
            <a:off x="4865387" y="4108312"/>
            <a:ext cx="1331650" cy="257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1DC7092C-D16B-B915-6A09-7293457603A4}"/>
              </a:ext>
            </a:extLst>
          </p:cNvPr>
          <p:cNvSpPr/>
          <p:nvPr/>
        </p:nvSpPr>
        <p:spPr>
          <a:xfrm>
            <a:off x="4060421" y="1551652"/>
            <a:ext cx="838940" cy="985572"/>
          </a:xfrm>
          <a:prstGeom prst="mathMultiply">
            <a:avLst>
              <a:gd name="adj1" fmla="val 118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3EED5-A791-386B-DB08-75AB5BAC2005}"/>
              </a:ext>
            </a:extLst>
          </p:cNvPr>
          <p:cNvSpPr txBox="1"/>
          <p:nvPr/>
        </p:nvSpPr>
        <p:spPr>
          <a:xfrm>
            <a:off x="3558168" y="1299137"/>
            <a:ext cx="184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Scale</a:t>
            </a:r>
            <a:endParaRPr lang="fr-FR" dirty="0"/>
          </a:p>
        </p:txBody>
      </p:sp>
      <p:pic>
        <p:nvPicPr>
          <p:cNvPr id="4106" name="Picture 10" descr="The changing data center: Impact of networking costs - DCD">
            <a:extLst>
              <a:ext uri="{FF2B5EF4-FFF2-40B4-BE49-F238E27FC236}">
                <a16:creationId xmlns:a16="http://schemas.microsoft.com/office/drawing/2014/main" id="{036B6D07-0FD2-E603-45CB-5D7C2C64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28" y="1146901"/>
            <a:ext cx="1961260" cy="130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8027F-5F3E-503D-880D-C74FEFA16855}"/>
              </a:ext>
            </a:extLst>
          </p:cNvPr>
          <p:cNvSpPr txBox="1"/>
          <p:nvPr/>
        </p:nvSpPr>
        <p:spPr>
          <a:xfrm>
            <a:off x="797210" y="734072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Network (</a:t>
            </a:r>
            <a:r>
              <a:rPr lang="fr-FR" dirty="0" err="1"/>
              <a:t>Bandwith</a:t>
            </a:r>
            <a:r>
              <a:rPr lang="fr-FR" dirty="0"/>
              <a:t>, </a:t>
            </a:r>
            <a:r>
              <a:rPr lang="fr-FR" dirty="0" err="1"/>
              <a:t>Latency</a:t>
            </a:r>
            <a:r>
              <a:rPr lang="fr-F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E9DCF-09E2-E312-8F1E-3676475776FC}"/>
              </a:ext>
            </a:extLst>
          </p:cNvPr>
          <p:cNvSpPr txBox="1"/>
          <p:nvPr/>
        </p:nvSpPr>
        <p:spPr>
          <a:xfrm>
            <a:off x="9040083" y="1050757"/>
            <a:ext cx="2893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€€€€€€</a:t>
            </a:r>
            <a:r>
              <a:rPr lang="fr-FR" sz="3600" dirty="0"/>
              <a:t>$$$$$</a:t>
            </a:r>
          </a:p>
        </p:txBody>
      </p:sp>
      <p:pic>
        <p:nvPicPr>
          <p:cNvPr id="4108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CE5E7333-430C-3D4B-3441-25F94793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2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67CB53B9-8F8A-C623-8107-99345467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11" y="1734902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ead and brain gears in progress. Stock Vector Image by ©VLADGRIN #123654060">
            <a:extLst>
              <a:ext uri="{FF2B5EF4-FFF2-40B4-BE49-F238E27FC236}">
                <a16:creationId xmlns:a16="http://schemas.microsoft.com/office/drawing/2014/main" id="{2C97BD93-310C-BD82-2A1E-CD66CB5B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944" y="1719106"/>
            <a:ext cx="487887" cy="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0B34A4-0AF0-6066-78CD-A4EBE3A1E435}"/>
              </a:ext>
            </a:extLst>
          </p:cNvPr>
          <p:cNvSpPr txBox="1"/>
          <p:nvPr/>
        </p:nvSpPr>
        <p:spPr>
          <a:xfrm>
            <a:off x="9031087" y="677684"/>
            <a:ext cx="35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/ Run </a:t>
            </a:r>
            <a:r>
              <a:rPr lang="fr-FR" dirty="0" err="1"/>
              <a:t>cost</a:t>
            </a:r>
            <a:endParaRPr lang="fr-FR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F38AEA9-1B00-F1FF-68B9-386970D09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600510"/>
              </p:ext>
            </p:extLst>
          </p:nvPr>
        </p:nvGraphicFramePr>
        <p:xfrm>
          <a:off x="7607576" y="4596047"/>
          <a:ext cx="2074747" cy="1150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96280" imgH="663120" progId="PBrush">
                  <p:embed/>
                </p:oleObj>
              </mc:Choice>
              <mc:Fallback>
                <p:oleObj name="Bitmap Image" r:id="rId7" imgW="1196280" imgH="663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07576" y="4596047"/>
                        <a:ext cx="2074747" cy="1150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lus Sign 18">
            <a:extLst>
              <a:ext uri="{FF2B5EF4-FFF2-40B4-BE49-F238E27FC236}">
                <a16:creationId xmlns:a16="http://schemas.microsoft.com/office/drawing/2014/main" id="{85735CB6-6BF5-612A-8C99-C6938D8A59AF}"/>
              </a:ext>
            </a:extLst>
          </p:cNvPr>
          <p:cNvSpPr/>
          <p:nvPr/>
        </p:nvSpPr>
        <p:spPr>
          <a:xfrm>
            <a:off x="1100751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95F8C967-673C-AB36-2048-994F7A84D874}"/>
              </a:ext>
            </a:extLst>
          </p:cNvPr>
          <p:cNvSpPr/>
          <p:nvPr/>
        </p:nvSpPr>
        <p:spPr>
          <a:xfrm>
            <a:off x="1661058" y="6225211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8831D524-BF39-5A46-8375-7AD75DDA718C}"/>
              </a:ext>
            </a:extLst>
          </p:cNvPr>
          <p:cNvSpPr/>
          <p:nvPr/>
        </p:nvSpPr>
        <p:spPr>
          <a:xfrm>
            <a:off x="2221365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915B914B-F9C5-9046-37F6-E87943CFDC13}"/>
              </a:ext>
            </a:extLst>
          </p:cNvPr>
          <p:cNvSpPr/>
          <p:nvPr/>
        </p:nvSpPr>
        <p:spPr>
          <a:xfrm>
            <a:off x="2743011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974D0A28-EBA1-351B-1418-AE53129041DC}"/>
              </a:ext>
            </a:extLst>
          </p:cNvPr>
          <p:cNvSpPr/>
          <p:nvPr/>
        </p:nvSpPr>
        <p:spPr>
          <a:xfrm>
            <a:off x="3274783" y="6220057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F77A75-6B38-A324-9FBC-8625589AC963}"/>
              </a:ext>
            </a:extLst>
          </p:cNvPr>
          <p:cNvSpPr/>
          <p:nvPr/>
        </p:nvSpPr>
        <p:spPr>
          <a:xfrm>
            <a:off x="7792241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999CCA-CC3C-A753-5BB0-EB8F166B81AA}"/>
              </a:ext>
            </a:extLst>
          </p:cNvPr>
          <p:cNvSpPr/>
          <p:nvPr/>
        </p:nvSpPr>
        <p:spPr>
          <a:xfrm>
            <a:off x="8348678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31DE5F-6DBB-3D33-FCE1-41779DE40B4D}"/>
              </a:ext>
            </a:extLst>
          </p:cNvPr>
          <p:cNvSpPr/>
          <p:nvPr/>
        </p:nvSpPr>
        <p:spPr>
          <a:xfrm>
            <a:off x="8905115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00BBE-44B6-3DBA-07B3-0B6655815FF3}"/>
              </a:ext>
            </a:extLst>
          </p:cNvPr>
          <p:cNvSpPr/>
          <p:nvPr/>
        </p:nvSpPr>
        <p:spPr>
          <a:xfrm>
            <a:off x="9464493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C5B6F4-A27C-5F42-BAB3-EA4B3E6C7BAD}"/>
              </a:ext>
            </a:extLst>
          </p:cNvPr>
          <p:cNvSpPr/>
          <p:nvPr/>
        </p:nvSpPr>
        <p:spPr>
          <a:xfrm>
            <a:off x="10025180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B1BE9047-D1AA-20F4-AB67-E83E14DF47E6}"/>
              </a:ext>
            </a:extLst>
          </p:cNvPr>
          <p:cNvSpPr/>
          <p:nvPr/>
        </p:nvSpPr>
        <p:spPr>
          <a:xfrm>
            <a:off x="3843019" y="6220056"/>
            <a:ext cx="511014" cy="517067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59D32-999F-A1FB-5CAC-A6B6E7D1E016}"/>
              </a:ext>
            </a:extLst>
          </p:cNvPr>
          <p:cNvSpPr/>
          <p:nvPr/>
        </p:nvSpPr>
        <p:spPr>
          <a:xfrm>
            <a:off x="10585867" y="6360928"/>
            <a:ext cx="435661" cy="154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0FB67E-8924-F2C7-6860-555F985DEBDC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20762570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87"/>
            <a:ext cx="10515600" cy="80672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Performance Changes -&gt; Architecture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64FB1-5E57-EA78-4FEE-7F82B28522CF}"/>
              </a:ext>
            </a:extLst>
          </p:cNvPr>
          <p:cNvSpPr txBox="1"/>
          <p:nvPr/>
        </p:nvSpPr>
        <p:spPr>
          <a:xfrm>
            <a:off x="430567" y="2053363"/>
            <a:ext cx="4736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Historically</a:t>
            </a:r>
            <a:r>
              <a:rPr lang="fr-FR" b="1" dirty="0"/>
              <a:t>:</a:t>
            </a:r>
          </a:p>
          <a:p>
            <a:r>
              <a:rPr lang="fr-FR" dirty="0"/>
              <a:t>SLOW </a:t>
            </a:r>
            <a:r>
              <a:rPr lang="fr-FR" dirty="0" err="1"/>
              <a:t>Disks</a:t>
            </a:r>
            <a:endParaRPr lang="fr-FR" dirty="0"/>
          </a:p>
          <a:p>
            <a:r>
              <a:rPr lang="fr-FR" dirty="0"/>
              <a:t>Disk </a:t>
            </a:r>
            <a:r>
              <a:rPr lang="fr-FR" dirty="0" err="1"/>
              <a:t>Collocated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RAM+CPU</a:t>
            </a:r>
          </a:p>
          <a:p>
            <a:endParaRPr lang="fr-FR" dirty="0"/>
          </a:p>
          <a:p>
            <a:r>
              <a:rPr lang="fr-FR" dirty="0"/>
              <a:t>MapReduce « </a:t>
            </a:r>
            <a:r>
              <a:rPr lang="fr-FR" dirty="0" err="1"/>
              <a:t>send</a:t>
            </a:r>
            <a:r>
              <a:rPr lang="fr-FR" dirty="0"/>
              <a:t> program » </a:t>
            </a:r>
            <a:r>
              <a:rPr lang="fr-FR" dirty="0" err="1"/>
              <a:t>collocated</a:t>
            </a:r>
            <a:r>
              <a:rPr lang="fr-FR" dirty="0"/>
              <a:t> to data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94E547E-EAC6-873F-C82A-4B04F057791E}"/>
              </a:ext>
            </a:extLst>
          </p:cNvPr>
          <p:cNvSpPr/>
          <p:nvPr/>
        </p:nvSpPr>
        <p:spPr>
          <a:xfrm>
            <a:off x="4940423" y="2578963"/>
            <a:ext cx="701336" cy="42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29F52-B68D-6CEE-EBA6-2B51B69790A4}"/>
              </a:ext>
            </a:extLst>
          </p:cNvPr>
          <p:cNvSpPr txBox="1"/>
          <p:nvPr/>
        </p:nvSpPr>
        <p:spPr>
          <a:xfrm>
            <a:off x="6245089" y="1783438"/>
            <a:ext cx="473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Higher</a:t>
            </a:r>
            <a:r>
              <a:rPr lang="fr-FR" dirty="0"/>
              <a:t> Density for </a:t>
            </a:r>
            <a:r>
              <a:rPr lang="fr-FR" dirty="0" err="1"/>
              <a:t>Huge</a:t>
            </a:r>
            <a:r>
              <a:rPr lang="fr-FR" dirty="0"/>
              <a:t> Storage,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prices</a:t>
            </a:r>
            <a:endParaRPr lang="fr-FR" dirty="0"/>
          </a:p>
        </p:txBody>
      </p:sp>
      <p:pic>
        <p:nvPicPr>
          <p:cNvPr id="6" name="Picture 2" descr="Amazon S3 Online Storage">
            <a:extLst>
              <a:ext uri="{FF2B5EF4-FFF2-40B4-BE49-F238E27FC236}">
                <a16:creationId xmlns:a16="http://schemas.microsoft.com/office/drawing/2014/main" id="{354A410D-71D9-C567-B690-6CE5A07D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869" y="5281889"/>
            <a:ext cx="1117859" cy="8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zure - Understanding Azure Storage - Simple BI Insights">
            <a:extLst>
              <a:ext uri="{FF2B5EF4-FFF2-40B4-BE49-F238E27FC236}">
                <a16:creationId xmlns:a16="http://schemas.microsoft.com/office/drawing/2014/main" id="{68D8D6AE-E10E-5E86-2C0D-BE75DB0B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90" y="5355277"/>
            <a:ext cx="1416753" cy="81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20CB7C9-7BEF-F504-FF1A-A23D58C4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226" y="2211680"/>
            <a:ext cx="2014933" cy="175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436FA059-14F9-16CF-6BF8-8409CD1B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79" y="2476272"/>
            <a:ext cx="3052490" cy="11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6A35CB-4B34-7D95-12C2-D3922CF52221}"/>
              </a:ext>
            </a:extLst>
          </p:cNvPr>
          <p:cNvSpPr txBox="1"/>
          <p:nvPr/>
        </p:nvSpPr>
        <p:spPr>
          <a:xfrm>
            <a:off x="6036839" y="3739220"/>
            <a:ext cx="2736318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77" dirty="0"/>
              <a:t>48 * </a:t>
            </a:r>
            <a:r>
              <a:rPr lang="fr-FR" sz="2177" dirty="0" err="1"/>
              <a:t>disks</a:t>
            </a:r>
            <a:r>
              <a:rPr lang="fr-FR" sz="2177" dirty="0"/>
              <a:t>  in 2U </a:t>
            </a:r>
            <a:r>
              <a:rPr lang="fr-FR" sz="2177" dirty="0" err="1"/>
              <a:t>blade</a:t>
            </a:r>
            <a:endParaRPr lang="fr-FR" sz="2177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76D94-C811-BFD5-8532-5F5EF448A121}"/>
              </a:ext>
            </a:extLst>
          </p:cNvPr>
          <p:cNvSpPr txBox="1"/>
          <p:nvPr/>
        </p:nvSpPr>
        <p:spPr>
          <a:xfrm>
            <a:off x="9030369" y="3710870"/>
            <a:ext cx="386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77" dirty="0"/>
              <a:t>1 </a:t>
            </a:r>
            <a:r>
              <a:rPr lang="fr-FR" sz="2177" dirty="0" err="1"/>
              <a:t>Peta</a:t>
            </a:r>
            <a:r>
              <a:rPr lang="fr-FR" sz="2177" dirty="0"/>
              <a:t> SSD … 200 000 </a:t>
            </a:r>
            <a:r>
              <a:rPr lang="fr-FR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€</a:t>
            </a:r>
            <a:endParaRPr lang="fr-FR" sz="2177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B78E4-1025-84EE-6A26-17D8AF84DCF1}"/>
              </a:ext>
            </a:extLst>
          </p:cNvPr>
          <p:cNvSpPr txBox="1"/>
          <p:nvPr/>
        </p:nvSpPr>
        <p:spPr>
          <a:xfrm>
            <a:off x="6245089" y="4684884"/>
            <a:ext cx="4878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Cloud Provider : AWS, Azure, Google</a:t>
            </a:r>
            <a:br>
              <a:rPr lang="fr-FR" sz="2000" dirty="0"/>
            </a:br>
            <a:r>
              <a:rPr lang="fr-FR" sz="2000" dirty="0" err="1"/>
              <a:t>offer</a:t>
            </a:r>
            <a:r>
              <a:rPr lang="fr-FR" sz="2000" dirty="0"/>
              <a:t> Storage solutions  (S3, Azure Storage, ..)</a:t>
            </a:r>
          </a:p>
          <a:p>
            <a:endParaRPr lang="fr-F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493AF-B742-C5E1-E170-408A7F551DA3}"/>
              </a:ext>
            </a:extLst>
          </p:cNvPr>
          <p:cNvSpPr txBox="1"/>
          <p:nvPr/>
        </p:nvSpPr>
        <p:spPr>
          <a:xfrm>
            <a:off x="466077" y="3804081"/>
            <a:ext cx="4186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Now</a:t>
            </a:r>
            <a:r>
              <a:rPr lang="fr-FR" b="1" dirty="0"/>
              <a:t>:</a:t>
            </a:r>
          </a:p>
          <a:p>
            <a:r>
              <a:rPr lang="fr-FR" dirty="0"/>
              <a:t>FAST(ER) SSD </a:t>
            </a:r>
            <a:r>
              <a:rPr lang="fr-FR" dirty="0" err="1"/>
              <a:t>Disks</a:t>
            </a:r>
            <a:r>
              <a:rPr lang="fr-FR" dirty="0"/>
              <a:t> + Networks</a:t>
            </a:r>
          </a:p>
          <a:p>
            <a:endParaRPr lang="fr-FR" dirty="0"/>
          </a:p>
          <a:p>
            <a:r>
              <a:rPr lang="fr-FR" dirty="0"/>
              <a:t>Can « </a:t>
            </a:r>
            <a:r>
              <a:rPr lang="fr-FR" dirty="0" err="1"/>
              <a:t>send</a:t>
            </a:r>
            <a:r>
              <a:rPr lang="fr-FR" dirty="0"/>
              <a:t>» data to </a:t>
            </a:r>
            <a:r>
              <a:rPr lang="fr-FR" dirty="0" err="1"/>
              <a:t>distributed</a:t>
            </a:r>
            <a:r>
              <a:rPr lang="fr-FR" dirty="0"/>
              <a:t> programs</a:t>
            </a:r>
          </a:p>
          <a:p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E6C38-6C97-2AF5-09E7-9E2049983089}"/>
              </a:ext>
            </a:extLst>
          </p:cNvPr>
          <p:cNvSpPr txBox="1"/>
          <p:nvPr/>
        </p:nvSpPr>
        <p:spPr>
          <a:xfrm>
            <a:off x="6311938" y="5709743"/>
            <a:ext cx="22624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</a:t>
            </a:r>
            <a:r>
              <a:rPr lang="fr-FR" sz="2000" dirty="0" err="1"/>
              <a:t>Managed</a:t>
            </a:r>
            <a:r>
              <a:rPr lang="fr-FR" sz="2000" dirty="0"/>
              <a:t> Services</a:t>
            </a:r>
          </a:p>
          <a:p>
            <a:r>
              <a:rPr lang="fr-FR" sz="2000" dirty="0"/>
              <a:t>+ </a:t>
            </a:r>
            <a:r>
              <a:rPr lang="fr-FR" sz="2000" dirty="0" err="1"/>
              <a:t>Serverless</a:t>
            </a:r>
            <a:endParaRPr lang="fr-FR" sz="2000" dirty="0"/>
          </a:p>
          <a:p>
            <a:r>
              <a:rPr lang="fr-FR" sz="2000" dirty="0"/>
              <a:t>+ </a:t>
            </a:r>
            <a:r>
              <a:rPr lang="fr-FR" sz="2000" dirty="0" err="1"/>
              <a:t>Kubernetes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7A7BC2-5450-EE3E-8D8A-596A1FE14720}"/>
              </a:ext>
            </a:extLst>
          </p:cNvPr>
          <p:cNvSpPr txBox="1"/>
          <p:nvPr/>
        </p:nvSpPr>
        <p:spPr>
          <a:xfrm>
            <a:off x="5795069" y="1195338"/>
            <a:ext cx="595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Storage  and </a:t>
            </a:r>
            <a:r>
              <a:rPr lang="fr-FR" sz="2400" b="1" dirty="0" err="1"/>
              <a:t>Compute</a:t>
            </a:r>
            <a:r>
              <a:rPr lang="fr-FR" sz="2400" b="1" dirty="0"/>
              <a:t>  can </a:t>
            </a:r>
            <a:r>
              <a:rPr lang="fr-FR" sz="2400" b="1" dirty="0" err="1"/>
              <a:t>be</a:t>
            </a:r>
            <a:r>
              <a:rPr lang="fr-FR" sz="2400" b="1" dirty="0"/>
              <a:t> SPLIT … OK 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296C6-A451-F111-DFA3-09A9AF2E14EC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9410828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5196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Migration to Cloud </a:t>
            </a:r>
            <a:br>
              <a:rPr lang="fr-FR" dirty="0"/>
            </a:br>
            <a:r>
              <a:rPr lang="fr-FR" dirty="0"/>
              <a:t>Azure - AWS - Google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FCD45-E529-DACE-86CA-61862CDBCFF1}"/>
              </a:ext>
            </a:extLst>
          </p:cNvPr>
          <p:cNvSpPr txBox="1"/>
          <p:nvPr/>
        </p:nvSpPr>
        <p:spPr>
          <a:xfrm>
            <a:off x="3152552" y="6299791"/>
            <a:ext cx="629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Since</a:t>
            </a:r>
            <a:r>
              <a:rPr lang="fr-FR" sz="2400" dirty="0"/>
              <a:t> 2020  SGCIB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moving</a:t>
            </a:r>
            <a:r>
              <a:rPr lang="fr-FR" sz="2400" dirty="0"/>
              <a:t> 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Datalake</a:t>
            </a:r>
            <a:r>
              <a:rPr lang="fr-FR" sz="2400" dirty="0"/>
              <a:t> to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5A31B-45AA-3D7F-9DE8-965564D04355}"/>
              </a:ext>
            </a:extLst>
          </p:cNvPr>
          <p:cNvSpPr txBox="1"/>
          <p:nvPr/>
        </p:nvSpPr>
        <p:spPr>
          <a:xfrm>
            <a:off x="1940440" y="1869697"/>
            <a:ext cx="102196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Goals: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Storage   </a:t>
            </a:r>
            <a:br>
              <a:rPr lang="fr-FR" sz="2400" dirty="0"/>
            </a:br>
            <a:r>
              <a:rPr lang="fr-FR" sz="2400" dirty="0"/>
              <a:t>(No more </a:t>
            </a:r>
            <a:r>
              <a:rPr lang="fr-FR" sz="2400" dirty="0" err="1"/>
              <a:t>fear</a:t>
            </a:r>
            <a:r>
              <a:rPr lang="fr-FR" sz="2400" dirty="0"/>
              <a:t> of HDFS </a:t>
            </a:r>
            <a:r>
              <a:rPr lang="fr-FR" sz="2400" dirty="0" err="1"/>
              <a:t>FileSystem</a:t>
            </a:r>
            <a:r>
              <a:rPr lang="fr-FR" sz="2400" dirty="0"/>
              <a:t> Full)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Elasticity</a:t>
            </a:r>
            <a:r>
              <a:rPr lang="fr-FR" sz="2400" dirty="0"/>
              <a:t> of </a:t>
            </a:r>
            <a:r>
              <a:rPr lang="fr-FR" sz="2400" dirty="0" err="1"/>
              <a:t>Compute</a:t>
            </a:r>
            <a:r>
              <a:rPr lang="fr-FR" sz="2400" dirty="0"/>
              <a:t>  </a:t>
            </a:r>
            <a:br>
              <a:rPr lang="fr-FR" sz="2400" dirty="0"/>
            </a:br>
            <a:r>
              <a:rPr lang="fr-FR" sz="2400" dirty="0"/>
              <a:t>(</a:t>
            </a:r>
            <a:r>
              <a:rPr lang="fr-FR" sz="2400" dirty="0" err="1"/>
              <a:t>adapt</a:t>
            </a:r>
            <a:r>
              <a:rPr lang="fr-FR" sz="2400" dirty="0"/>
              <a:t> CPU to </a:t>
            </a:r>
            <a:r>
              <a:rPr lang="fr-FR" sz="2400" dirty="0" err="1"/>
              <a:t>workload</a:t>
            </a:r>
            <a:r>
              <a:rPr lang="fr-FR" sz="2400" dirty="0"/>
              <a:t>… </a:t>
            </a:r>
            <a:r>
              <a:rPr lang="fr-FR" sz="2400" dirty="0" err="1"/>
              <a:t>Pay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use)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Clear </a:t>
            </a:r>
            <a:r>
              <a:rPr lang="fr-FR" sz="2400" dirty="0" err="1"/>
              <a:t>visibility</a:t>
            </a:r>
            <a:r>
              <a:rPr lang="fr-FR" sz="2400" dirty="0"/>
              <a:t> of </a:t>
            </a:r>
            <a:r>
              <a:rPr lang="fr-FR" sz="2400" dirty="0" err="1"/>
              <a:t>cost</a:t>
            </a:r>
            <a:r>
              <a:rPr lang="fr-FR" sz="2400" dirty="0"/>
              <a:t> per </a:t>
            </a:r>
            <a:r>
              <a:rPr lang="fr-FR" sz="2400" dirty="0" err="1"/>
              <a:t>Projects</a:t>
            </a:r>
            <a:r>
              <a:rPr lang="fr-FR" sz="2400" dirty="0"/>
              <a:t> / </a:t>
            </a:r>
            <a:r>
              <a:rPr lang="fr-FR" sz="2400" dirty="0" err="1"/>
              <a:t>internal</a:t>
            </a:r>
            <a:r>
              <a:rPr lang="fr-FR" sz="2400" dirty="0"/>
              <a:t> refacturation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By-Pass </a:t>
            </a:r>
            <a:r>
              <a:rPr lang="fr-FR" sz="2400" dirty="0" err="1"/>
              <a:t>internal</a:t>
            </a:r>
            <a:r>
              <a:rPr lang="fr-FR" sz="2400" dirty="0"/>
              <a:t> IT </a:t>
            </a:r>
            <a:r>
              <a:rPr lang="fr-FR" sz="2400" dirty="0" err="1"/>
              <a:t>department</a:t>
            </a:r>
            <a:br>
              <a:rPr lang="fr-FR" sz="2400" dirty="0"/>
            </a:b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 err="1"/>
              <a:t>Easier</a:t>
            </a:r>
            <a:r>
              <a:rPr lang="fr-FR" sz="2400" dirty="0"/>
              <a:t> (?) Self-Service API for </a:t>
            </a:r>
            <a:r>
              <a:rPr lang="fr-FR" sz="2400" dirty="0" err="1"/>
              <a:t>Provisionning</a:t>
            </a: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No More Multi-tenant (no </a:t>
            </a:r>
            <a:r>
              <a:rPr lang="fr-FR" sz="2400" dirty="0" err="1"/>
              <a:t>risk</a:t>
            </a:r>
            <a:r>
              <a:rPr lang="fr-FR" sz="2400" dirty="0"/>
              <a:t> of 1 </a:t>
            </a:r>
            <a:r>
              <a:rPr lang="fr-FR" sz="2400" dirty="0" err="1"/>
              <a:t>project</a:t>
            </a:r>
            <a:r>
              <a:rPr lang="fr-FR" sz="2400" dirty="0"/>
              <a:t> </a:t>
            </a:r>
            <a:r>
              <a:rPr lang="fr-FR" sz="2400" dirty="0" err="1"/>
              <a:t>crashing</a:t>
            </a:r>
            <a:r>
              <a:rPr lang="fr-FR" sz="2400" dirty="0"/>
              <a:t>/</a:t>
            </a:r>
            <a:r>
              <a:rPr lang="fr-FR" sz="2400" dirty="0" err="1"/>
              <a:t>consuming</a:t>
            </a:r>
            <a:r>
              <a:rPr lang="fr-FR" sz="2400" dirty="0"/>
              <a:t> </a:t>
            </a:r>
            <a:r>
              <a:rPr lang="fr-FR" sz="2400" dirty="0" err="1"/>
              <a:t>whole</a:t>
            </a:r>
            <a:r>
              <a:rPr lang="fr-FR" sz="2400" dirty="0"/>
              <a:t> cluster)</a:t>
            </a:r>
          </a:p>
          <a:p>
            <a:endParaRPr lang="fr-FR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03E76-5B92-313B-9859-17A6EB8C67B0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2217792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7F25987-A792-0A90-4092-D2921CA2E472}"/>
              </a:ext>
            </a:extLst>
          </p:cNvPr>
          <p:cNvSpPr/>
          <p:nvPr/>
        </p:nvSpPr>
        <p:spPr>
          <a:xfrm>
            <a:off x="6202024" y="3555024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20F537-F50F-6A67-0BC0-D09551A84C39}"/>
              </a:ext>
            </a:extLst>
          </p:cNvPr>
          <p:cNvSpPr txBox="1"/>
          <p:nvPr/>
        </p:nvSpPr>
        <p:spPr>
          <a:xfrm>
            <a:off x="6160374" y="3534426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Architecture of </a:t>
            </a:r>
            <a:r>
              <a:rPr lang="fr-FR" dirty="0" err="1"/>
              <a:t>Datalake</a:t>
            </a:r>
            <a:r>
              <a:rPr lang="fr-FR" dirty="0"/>
              <a:t> on </a:t>
            </a:r>
            <a:r>
              <a:rPr lang="fr-FR" dirty="0" err="1"/>
              <a:t>Clouds</a:t>
            </a:r>
            <a:endParaRPr lang="fr-FR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41A2F8D-BA8D-28A5-F11A-8FCA13AFB7F5}"/>
              </a:ext>
            </a:extLst>
          </p:cNvPr>
          <p:cNvSpPr/>
          <p:nvPr/>
        </p:nvSpPr>
        <p:spPr>
          <a:xfrm>
            <a:off x="3599121" y="1265068"/>
            <a:ext cx="8415669" cy="515699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F5B24C-A12A-4023-CC1E-C067A605F975}"/>
              </a:ext>
            </a:extLst>
          </p:cNvPr>
          <p:cNvSpPr/>
          <p:nvPr/>
        </p:nvSpPr>
        <p:spPr>
          <a:xfrm>
            <a:off x="4694275" y="2817628"/>
            <a:ext cx="4183912" cy="258902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FA35E5-B3A8-11AF-5191-2475DB21AD11}"/>
              </a:ext>
            </a:extLst>
          </p:cNvPr>
          <p:cNvSpPr/>
          <p:nvPr/>
        </p:nvSpPr>
        <p:spPr>
          <a:xfrm>
            <a:off x="4775916" y="2875738"/>
            <a:ext cx="4029044" cy="24564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FCA44-8881-B28D-F186-27864E5870CB}"/>
              </a:ext>
            </a:extLst>
          </p:cNvPr>
          <p:cNvSpPr txBox="1"/>
          <p:nvPr/>
        </p:nvSpPr>
        <p:spPr>
          <a:xfrm>
            <a:off x="4775915" y="2448296"/>
            <a:ext cx="411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 - Restrictions – </a:t>
            </a:r>
            <a:r>
              <a:rPr lang="fr-FR" dirty="0" err="1"/>
              <a:t>BluePrint</a:t>
            </a:r>
            <a:r>
              <a:rPr lang="fr-FR" dirty="0"/>
              <a:t> Rules - 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D6BCE-6E01-525D-729C-A548A3C74484}"/>
              </a:ext>
            </a:extLst>
          </p:cNvPr>
          <p:cNvSpPr/>
          <p:nvPr/>
        </p:nvSpPr>
        <p:spPr>
          <a:xfrm>
            <a:off x="9276336" y="2806996"/>
            <a:ext cx="1394009" cy="239232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31EE9-5A1F-8A8D-0CBF-C944035D093D}"/>
              </a:ext>
            </a:extLst>
          </p:cNvPr>
          <p:cNvSpPr/>
          <p:nvPr/>
        </p:nvSpPr>
        <p:spPr>
          <a:xfrm>
            <a:off x="9380263" y="2959396"/>
            <a:ext cx="1194389" cy="21336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18A339E4-52F4-C889-21E0-D1D7B0151D60}"/>
              </a:ext>
            </a:extLst>
          </p:cNvPr>
          <p:cNvSpPr/>
          <p:nvPr/>
        </p:nvSpPr>
        <p:spPr>
          <a:xfrm>
            <a:off x="9696893" y="3136605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AAE25806-FF0B-6FA4-4BE3-D728916641D5}"/>
              </a:ext>
            </a:extLst>
          </p:cNvPr>
          <p:cNvSpPr/>
          <p:nvPr/>
        </p:nvSpPr>
        <p:spPr>
          <a:xfrm>
            <a:off x="9696893" y="4188948"/>
            <a:ext cx="558209" cy="7017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3CA77-C064-393D-11DD-F22F643C2CEF}"/>
              </a:ext>
            </a:extLst>
          </p:cNvPr>
          <p:cNvSpPr txBox="1"/>
          <p:nvPr/>
        </p:nvSpPr>
        <p:spPr>
          <a:xfrm>
            <a:off x="9320882" y="2875739"/>
            <a:ext cx="222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RAW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64364-6368-81D7-97DD-7670AD03B619}"/>
              </a:ext>
            </a:extLst>
          </p:cNvPr>
          <p:cNvSpPr txBox="1"/>
          <p:nvPr/>
        </p:nvSpPr>
        <p:spPr>
          <a:xfrm>
            <a:off x="9380263" y="3859479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LAKE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1751E5B6-F101-1121-1519-97B8042A7215}"/>
              </a:ext>
            </a:extLst>
          </p:cNvPr>
          <p:cNvSpPr/>
          <p:nvPr/>
        </p:nvSpPr>
        <p:spPr>
          <a:xfrm rot="16200000">
            <a:off x="3319517" y="2516528"/>
            <a:ext cx="186069" cy="3011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62A2-1311-A074-5D39-497F4D0C6D0F}"/>
              </a:ext>
            </a:extLst>
          </p:cNvPr>
          <p:cNvSpPr/>
          <p:nvPr/>
        </p:nvSpPr>
        <p:spPr>
          <a:xfrm>
            <a:off x="228597" y="2870607"/>
            <a:ext cx="1936868" cy="22863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16C27-2FD1-8DA2-D20C-83919E46C8E9}"/>
              </a:ext>
            </a:extLst>
          </p:cNvPr>
          <p:cNvSpPr txBox="1"/>
          <p:nvPr/>
        </p:nvSpPr>
        <p:spPr>
          <a:xfrm>
            <a:off x="295765" y="2448296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Intranet 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9EB31-1449-9ECD-D675-2CF199330614}"/>
              </a:ext>
            </a:extLst>
          </p:cNvPr>
          <p:cNvSpPr txBox="1"/>
          <p:nvPr/>
        </p:nvSpPr>
        <p:spPr>
          <a:xfrm>
            <a:off x="2208604" y="3631524"/>
            <a:ext cx="244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ExpressRoute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A4C104-2BAD-1EEE-AD15-E3EE87777030}"/>
              </a:ext>
            </a:extLst>
          </p:cNvPr>
          <p:cNvSpPr/>
          <p:nvPr/>
        </p:nvSpPr>
        <p:spPr>
          <a:xfrm>
            <a:off x="4838800" y="3797582"/>
            <a:ext cx="622540" cy="6260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D81DC-96B7-2B9B-4061-5A35493FE597}"/>
              </a:ext>
            </a:extLst>
          </p:cNvPr>
          <p:cNvSpPr txBox="1"/>
          <p:nvPr/>
        </p:nvSpPr>
        <p:spPr>
          <a:xfrm>
            <a:off x="4861917" y="2949280"/>
            <a:ext cx="1466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HUB Network</a:t>
            </a:r>
          </a:p>
          <a:p>
            <a:r>
              <a:rPr lang="fr-FR" dirty="0"/>
              <a:t> / </a:t>
            </a:r>
            <a:r>
              <a:rPr lang="fr-FR" dirty="0" err="1"/>
              <a:t>Socks</a:t>
            </a:r>
            <a:r>
              <a:rPr lang="fr-FR" dirty="0"/>
              <a:t> Proxy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A964DA-4008-AA59-6F58-7F4B66B72EC1}"/>
              </a:ext>
            </a:extLst>
          </p:cNvPr>
          <p:cNvCxnSpPr/>
          <p:nvPr/>
        </p:nvCxnSpPr>
        <p:spPr>
          <a:xfrm flipV="1">
            <a:off x="5449899" y="3850131"/>
            <a:ext cx="190024" cy="55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63AD40-A62A-53A5-0E08-5DCA79C04A35}"/>
              </a:ext>
            </a:extLst>
          </p:cNvPr>
          <p:cNvCxnSpPr>
            <a:cxnSpLocks/>
          </p:cNvCxnSpPr>
          <p:nvPr/>
        </p:nvCxnSpPr>
        <p:spPr>
          <a:xfrm>
            <a:off x="5439265" y="3994298"/>
            <a:ext cx="190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E4B759-2781-6586-0E70-7EFD7CD0088A}"/>
              </a:ext>
            </a:extLst>
          </p:cNvPr>
          <p:cNvCxnSpPr>
            <a:cxnSpLocks/>
          </p:cNvCxnSpPr>
          <p:nvPr/>
        </p:nvCxnSpPr>
        <p:spPr>
          <a:xfrm>
            <a:off x="5442811" y="4088221"/>
            <a:ext cx="191796" cy="96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E3F2E3-D6AB-919F-07CF-78863C344948}"/>
              </a:ext>
            </a:extLst>
          </p:cNvPr>
          <p:cNvSpPr txBox="1"/>
          <p:nvPr/>
        </p:nvSpPr>
        <p:spPr>
          <a:xfrm>
            <a:off x="4804141" y="2114775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/>
              <a:t>Tenant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88946-8BE2-517B-002C-C9B0B1A41E84}"/>
              </a:ext>
            </a:extLst>
          </p:cNvPr>
          <p:cNvSpPr txBox="1"/>
          <p:nvPr/>
        </p:nvSpPr>
        <p:spPr>
          <a:xfrm>
            <a:off x="6442281" y="2908693"/>
            <a:ext cx="1960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Azure </a:t>
            </a:r>
            <a:r>
              <a:rPr lang="fr-FR" b="1" dirty="0" err="1"/>
              <a:t>Subscription</a:t>
            </a:r>
            <a:endParaRPr lang="fr-FR" b="1" dirty="0"/>
          </a:p>
          <a:p>
            <a:r>
              <a:rPr lang="fr-FR" b="1" dirty="0"/>
              <a:t> (per </a:t>
            </a:r>
            <a:r>
              <a:rPr lang="fr-FR" b="1" dirty="0" err="1"/>
              <a:t>project</a:t>
            </a:r>
            <a:r>
              <a:rPr lang="fr-FR" b="1" dirty="0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91E96B-9C7B-BC4B-7E21-A0594C1FA22A}"/>
              </a:ext>
            </a:extLst>
          </p:cNvPr>
          <p:cNvSpPr/>
          <p:nvPr/>
        </p:nvSpPr>
        <p:spPr>
          <a:xfrm>
            <a:off x="6394012" y="3877772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E36107-FCCF-5591-45F8-5D4DCCA8C12B}"/>
              </a:ext>
            </a:extLst>
          </p:cNvPr>
          <p:cNvSpPr txBox="1"/>
          <p:nvPr/>
        </p:nvSpPr>
        <p:spPr>
          <a:xfrm>
            <a:off x="6352362" y="3857174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78AFF1-CAA3-EE70-7558-B8D21D07672E}"/>
              </a:ext>
            </a:extLst>
          </p:cNvPr>
          <p:cNvSpPr/>
          <p:nvPr/>
        </p:nvSpPr>
        <p:spPr>
          <a:xfrm>
            <a:off x="6651944" y="420135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FDABC-0D0D-D09D-796D-4C69E0971C69}"/>
              </a:ext>
            </a:extLst>
          </p:cNvPr>
          <p:cNvSpPr txBox="1"/>
          <p:nvPr/>
        </p:nvSpPr>
        <p:spPr>
          <a:xfrm>
            <a:off x="6610294" y="418075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8928E8-F90B-3C60-E23A-5D2ABB42F59E}"/>
              </a:ext>
            </a:extLst>
          </p:cNvPr>
          <p:cNvSpPr/>
          <p:nvPr/>
        </p:nvSpPr>
        <p:spPr>
          <a:xfrm>
            <a:off x="6862056" y="4544675"/>
            <a:ext cx="1802123" cy="69408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B71935-C280-AB37-0C4D-386799938E31}"/>
              </a:ext>
            </a:extLst>
          </p:cNvPr>
          <p:cNvSpPr txBox="1"/>
          <p:nvPr/>
        </p:nvSpPr>
        <p:spPr>
          <a:xfrm>
            <a:off x="6820406" y="4524077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VM, AKS, HDI ..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E5FFC1-587C-85A0-D83B-696B7A617FD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004147" y="3487479"/>
            <a:ext cx="1692746" cy="230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76AE16-C06B-871A-10B9-9CE7FB6B559C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004147" y="3784308"/>
            <a:ext cx="1692746" cy="755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A79AB0C-41E0-2449-70C1-F62E6CE086BA}"/>
              </a:ext>
            </a:extLst>
          </p:cNvPr>
          <p:cNvSpPr txBox="1"/>
          <p:nvPr/>
        </p:nvSpPr>
        <p:spPr>
          <a:xfrm>
            <a:off x="7237054" y="1621995"/>
            <a:ext cx="256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Azure Cloud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981D23-F366-7051-4B27-4FBAA5BC00D8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27619710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88"/>
            <a:ext cx="10515600" cy="105963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Engineering 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OnPrem</a:t>
            </a:r>
            <a:r>
              <a:rPr lang="fr-FR" dirty="0"/>
              <a:t> to Azure</a:t>
            </a:r>
          </a:p>
        </p:txBody>
      </p:sp>
      <p:pic>
        <p:nvPicPr>
          <p:cNvPr id="16386" name="Picture 2" descr="On Premise vs Cloud | EBC Group">
            <a:extLst>
              <a:ext uri="{FF2B5EF4-FFF2-40B4-BE49-F238E27FC236}">
                <a16:creationId xmlns:a16="http://schemas.microsoft.com/office/drawing/2014/main" id="{46580DB5-AEF1-40F7-5850-BA35AF78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6" y="1097926"/>
            <a:ext cx="3504868" cy="10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C9EBBB-0BEA-7EB6-BC9F-F1042538DD96}"/>
              </a:ext>
            </a:extLst>
          </p:cNvPr>
          <p:cNvSpPr txBox="1"/>
          <p:nvPr/>
        </p:nvSpPr>
        <p:spPr>
          <a:xfrm>
            <a:off x="350875" y="2528362"/>
            <a:ext cx="50158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Development</a:t>
            </a:r>
            <a:r>
              <a:rPr lang="fr-FR" dirty="0"/>
              <a:t> of custom 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Oozie</a:t>
            </a:r>
            <a:r>
              <a:rPr lang="fr-FR" dirty="0"/>
              <a:t>/Ranger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1 </a:t>
            </a:r>
            <a:r>
              <a:rPr lang="fr-FR" dirty="0" err="1"/>
              <a:t>Huge</a:t>
            </a:r>
            <a:r>
              <a:rPr lang="fr-FR" dirty="0"/>
              <a:t> cluster,  </a:t>
            </a:r>
            <a:r>
              <a:rPr lang="fr-FR" dirty="0" err="1"/>
              <a:t>used</a:t>
            </a:r>
            <a:r>
              <a:rPr lang="fr-FR" dirty="0"/>
              <a:t> as Multi-tenant (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at 100%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Almost</a:t>
            </a:r>
            <a:r>
              <a:rPr lang="fr-FR" dirty="0"/>
              <a:t> Disk-Full</a:t>
            </a:r>
          </a:p>
          <a:p>
            <a:r>
              <a:rPr lang="fr-FR" dirty="0" err="1"/>
              <a:t>Many</a:t>
            </a:r>
            <a:r>
              <a:rPr lang="fr-FR" dirty="0"/>
              <a:t> report on </a:t>
            </a:r>
            <a:r>
              <a:rPr lang="fr-FR" dirty="0" err="1"/>
              <a:t>disk</a:t>
            </a:r>
            <a:r>
              <a:rPr lang="fr-FR" dirty="0"/>
              <a:t> usage / data purges</a:t>
            </a:r>
          </a:p>
          <a:p>
            <a:endParaRPr lang="fr-FR" dirty="0"/>
          </a:p>
          <a:p>
            <a:r>
              <a:rPr lang="fr-FR" dirty="0"/>
              <a:t>Clear </a:t>
            </a:r>
            <a:r>
              <a:rPr lang="fr-FR" dirty="0" err="1"/>
              <a:t>view</a:t>
            </a:r>
            <a:r>
              <a:rPr lang="fr-FR" dirty="0"/>
              <a:t> of all Running </a:t>
            </a:r>
            <a:r>
              <a:rPr lang="fr-FR" dirty="0" err="1"/>
              <a:t>workloads</a:t>
            </a:r>
            <a:endParaRPr lang="fr-FR" dirty="0"/>
          </a:p>
          <a:p>
            <a:r>
              <a:rPr lang="fr-FR" dirty="0"/>
              <a:t>(1 </a:t>
            </a:r>
            <a:r>
              <a:rPr lang="fr-FR" dirty="0" err="1"/>
              <a:t>Ambari</a:t>
            </a:r>
            <a:r>
              <a:rPr lang="fr-FR" dirty="0"/>
              <a:t> screen)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F3390DE-CE41-FE85-9249-B6A52F0DC67C}"/>
              </a:ext>
            </a:extLst>
          </p:cNvPr>
          <p:cNvSpPr/>
          <p:nvPr/>
        </p:nvSpPr>
        <p:spPr>
          <a:xfrm>
            <a:off x="5459819" y="4513521"/>
            <a:ext cx="707065" cy="64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AE71D-24A2-16BE-D606-E01638DA775C}"/>
              </a:ext>
            </a:extLst>
          </p:cNvPr>
          <p:cNvSpPr txBox="1"/>
          <p:nvPr/>
        </p:nvSpPr>
        <p:spPr>
          <a:xfrm>
            <a:off x="6457622" y="2440217"/>
            <a:ext cx="54641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Lot of Network &amp; Security</a:t>
            </a:r>
          </a:p>
          <a:p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fr-FR" dirty="0" err="1"/>
              <a:t>Provisionning</a:t>
            </a:r>
            <a:r>
              <a:rPr lang="fr-FR" dirty="0"/>
              <a:t> « </a:t>
            </a:r>
            <a:r>
              <a:rPr lang="fr-FR" dirty="0" err="1"/>
              <a:t>sudo</a:t>
            </a:r>
            <a:r>
              <a:rPr lang="fr-FR" dirty="0"/>
              <a:t> »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r>
              <a:rPr lang="fr-FR" dirty="0"/>
              <a:t>NO more multi-tenant system… but LOT of </a:t>
            </a:r>
            <a:r>
              <a:rPr lang="fr-FR" dirty="0" err="1"/>
              <a:t>small</a:t>
            </a:r>
            <a:r>
              <a:rPr lang="fr-FR" dirty="0"/>
              <a:t> clusters</a:t>
            </a:r>
          </a:p>
          <a:p>
            <a:endParaRPr lang="fr-FR" dirty="0"/>
          </a:p>
          <a:p>
            <a:r>
              <a:rPr lang="fr-FR" dirty="0" err="1"/>
              <a:t>Hundred</a:t>
            </a:r>
            <a:r>
              <a:rPr lang="fr-FR" dirty="0"/>
              <a:t> of clusters,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at 5% !!!</a:t>
            </a:r>
          </a:p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dirty="0" err="1"/>
              <a:t>Necessity</a:t>
            </a:r>
            <a:r>
              <a:rPr lang="fr-FR" dirty="0"/>
              <a:t> to </a:t>
            </a:r>
            <a:r>
              <a:rPr lang="fr-FR" dirty="0" err="1"/>
              <a:t>Optimize</a:t>
            </a:r>
            <a:r>
              <a:rPr lang="fr-FR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No more Disk </a:t>
            </a:r>
            <a:r>
              <a:rPr lang="fr-FR" dirty="0" err="1"/>
              <a:t>worry</a:t>
            </a:r>
            <a:endParaRPr lang="fr-FR" dirty="0"/>
          </a:p>
          <a:p>
            <a:r>
              <a:rPr lang="fr-FR" dirty="0"/>
              <a:t>…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growing</a:t>
            </a:r>
            <a:r>
              <a:rPr lang="fr-FR" dirty="0"/>
              <a:t> (no more purges?)</a:t>
            </a:r>
          </a:p>
          <a:p>
            <a:endParaRPr lang="fr-FR" dirty="0"/>
          </a:p>
          <a:p>
            <a:r>
              <a:rPr lang="fr-FR" dirty="0"/>
              <a:t>NO admin central </a:t>
            </a:r>
            <a:r>
              <a:rPr lang="fr-FR" dirty="0" err="1"/>
              <a:t>view</a:t>
            </a:r>
            <a:r>
              <a:rPr lang="fr-FR" dirty="0"/>
              <a:t> </a:t>
            </a:r>
          </a:p>
          <a:p>
            <a:r>
              <a:rPr lang="fr-FR" dirty="0"/>
              <a:t>NO Orchestration of </a:t>
            </a:r>
            <a:r>
              <a:rPr lang="fr-FR" dirty="0" err="1"/>
              <a:t>workloads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E600DB-CAAD-A3C7-9296-5148984FA617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2897225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About Spark in Azure Migration?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9BC7B-435B-23D8-9D35-0652D459F1D9}"/>
              </a:ext>
            </a:extLst>
          </p:cNvPr>
          <p:cNvSpPr txBox="1"/>
          <p:nvPr/>
        </p:nvSpPr>
        <p:spPr>
          <a:xfrm>
            <a:off x="450555" y="1391641"/>
            <a:ext cx="609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COST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  <a:p>
            <a:r>
              <a:rPr lang="fr-FR" b="1" dirty="0" err="1"/>
              <a:t>Necessity</a:t>
            </a:r>
            <a:r>
              <a:rPr lang="fr-FR" b="1" dirty="0"/>
              <a:t> to </a:t>
            </a:r>
            <a:r>
              <a:rPr lang="fr-FR" b="1" dirty="0" err="1"/>
              <a:t>Optimize</a:t>
            </a:r>
            <a:r>
              <a:rPr lang="fr-FR" b="1" dirty="0"/>
              <a:t> Performance</a:t>
            </a:r>
          </a:p>
          <a:p>
            <a:r>
              <a:rPr lang="fr-FR" dirty="0"/>
              <a:t> ( </a:t>
            </a:r>
            <a:r>
              <a:rPr lang="fr-FR" dirty="0" err="1"/>
              <a:t>batches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long… 100x </a:t>
            </a:r>
            <a:r>
              <a:rPr lang="fr-FR" dirty="0" err="1"/>
              <a:t>slower</a:t>
            </a:r>
            <a:r>
              <a:rPr lang="fr-FR" dirty="0"/>
              <a:t>  /  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)</a:t>
            </a:r>
          </a:p>
        </p:txBody>
      </p:sp>
      <p:pic>
        <p:nvPicPr>
          <p:cNvPr id="21506" name="Picture 2" descr="Apache Hive — Wikipédia">
            <a:extLst>
              <a:ext uri="{FF2B5EF4-FFF2-40B4-BE49-F238E27FC236}">
                <a16:creationId xmlns:a16="http://schemas.microsoft.com/office/drawing/2014/main" id="{ABF1A6F2-1196-CC7B-3C5E-BE24C0B2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04" y="2832924"/>
            <a:ext cx="868626" cy="78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83AFC-60BB-573C-D933-42C5E8940934}"/>
              </a:ext>
            </a:extLst>
          </p:cNvPr>
          <p:cNvSpPr txBox="1"/>
          <p:nvPr/>
        </p:nvSpPr>
        <p:spPr>
          <a:xfrm>
            <a:off x="510364" y="2464986"/>
            <a:ext cx="244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have </a:t>
            </a:r>
          </a:p>
          <a:p>
            <a:r>
              <a:rPr lang="fr-FR" dirty="0"/>
              <a:t>     </a:t>
            </a:r>
            <a:r>
              <a:rPr lang="fr-FR" dirty="0" err="1"/>
              <a:t>migrated</a:t>
            </a:r>
            <a:r>
              <a:rPr lang="fr-FR" dirty="0"/>
              <a:t> + </a:t>
            </a:r>
            <a:r>
              <a:rPr lang="fr-FR" dirty="0" err="1"/>
              <a:t>optimized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B76EC58-CC93-5C9E-CE33-A9A0B7D54BBD}"/>
              </a:ext>
            </a:extLst>
          </p:cNvPr>
          <p:cNvSpPr/>
          <p:nvPr/>
        </p:nvSpPr>
        <p:spPr>
          <a:xfrm>
            <a:off x="5228656" y="31778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CA690C6D-6BA7-0747-2B94-F6EE5D15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2865008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QL file symbol - Free interface icons">
            <a:extLst>
              <a:ext uri="{FF2B5EF4-FFF2-40B4-BE49-F238E27FC236}">
                <a16:creationId xmlns:a16="http://schemas.microsoft.com/office/drawing/2014/main" id="{C8DA1790-19D6-46C0-F4C4-C8A3F3C7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01" y="4007669"/>
            <a:ext cx="707001" cy="70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882303-0BB6-E9EF-80FE-1EE7B8A3B483}"/>
              </a:ext>
            </a:extLst>
          </p:cNvPr>
          <p:cNvSpPr/>
          <p:nvPr/>
        </p:nvSpPr>
        <p:spPr>
          <a:xfrm>
            <a:off x="5228656" y="4193126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C147E-F10D-D7E9-CD09-EE651C9F855F}"/>
              </a:ext>
            </a:extLst>
          </p:cNvPr>
          <p:cNvSpPr txBox="1"/>
          <p:nvPr/>
        </p:nvSpPr>
        <p:spPr>
          <a:xfrm>
            <a:off x="4342802" y="4176504"/>
            <a:ext cx="9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UDF</a:t>
            </a:r>
          </a:p>
        </p:txBody>
      </p:sp>
      <p:pic>
        <p:nvPicPr>
          <p:cNvPr id="21510" name="Picture 6" descr="Java (programming language) - Wikipedia">
            <a:extLst>
              <a:ext uri="{FF2B5EF4-FFF2-40B4-BE49-F238E27FC236}">
                <a16:creationId xmlns:a16="http://schemas.microsoft.com/office/drawing/2014/main" id="{BECCB3B8-8B18-79E2-C53E-8AA78546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28" y="3767414"/>
            <a:ext cx="512356" cy="93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pache Spark — Wikipédia">
            <a:extLst>
              <a:ext uri="{FF2B5EF4-FFF2-40B4-BE49-F238E27FC236}">
                <a16:creationId xmlns:a16="http://schemas.microsoft.com/office/drawing/2014/main" id="{F61F26BA-0671-1D8F-E90C-D60D3E60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0" y="4617719"/>
            <a:ext cx="2209959" cy="114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D79D567-8034-2FC2-2003-251E22953B57}"/>
              </a:ext>
            </a:extLst>
          </p:cNvPr>
          <p:cNvSpPr/>
          <p:nvPr/>
        </p:nvSpPr>
        <p:spPr>
          <a:xfrm>
            <a:off x="5228655" y="5260788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 descr="Apache Spark — Wikipédia">
            <a:extLst>
              <a:ext uri="{FF2B5EF4-FFF2-40B4-BE49-F238E27FC236}">
                <a16:creationId xmlns:a16="http://schemas.microsoft.com/office/drawing/2014/main" id="{067E84FE-DD1C-3CFF-0040-3344CFE0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61" y="5303795"/>
            <a:ext cx="384582" cy="1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2D2C25-DB19-5890-E512-E14A96E3EE69}"/>
              </a:ext>
            </a:extLst>
          </p:cNvPr>
          <p:cNvSpPr txBox="1"/>
          <p:nvPr/>
        </p:nvSpPr>
        <p:spPr>
          <a:xfrm>
            <a:off x="7224822" y="5105666"/>
            <a:ext cx="320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Optimized</a:t>
            </a:r>
            <a:r>
              <a:rPr lang="fr-FR" dirty="0"/>
              <a:t> Spark</a:t>
            </a:r>
            <a:br>
              <a:rPr lang="fr-FR" dirty="0"/>
            </a:br>
            <a:r>
              <a:rPr lang="fr-FR" dirty="0" err="1"/>
              <a:t>Reduced</a:t>
            </a:r>
            <a:r>
              <a:rPr lang="fr-FR" dirty="0"/>
              <a:t> memory + Cluster sizes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5B3B6E-D6C8-0BE3-55BB-14BC6BF9BEE8}"/>
              </a:ext>
            </a:extLst>
          </p:cNvPr>
          <p:cNvSpPr/>
          <p:nvPr/>
        </p:nvSpPr>
        <p:spPr>
          <a:xfrm>
            <a:off x="5228655" y="6235783"/>
            <a:ext cx="707001" cy="33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512" name="Picture 8" descr="What is Apache HBase? | AWS">
            <a:extLst>
              <a:ext uri="{FF2B5EF4-FFF2-40B4-BE49-F238E27FC236}">
                <a16:creationId xmlns:a16="http://schemas.microsoft.com/office/drawing/2014/main" id="{1DE0E5DB-A28F-591E-D80D-575A8B22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12" y="6037084"/>
            <a:ext cx="1001840" cy="72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Spark Reading and Writing to Parquet Storage Format - YouTube">
            <a:extLst>
              <a:ext uri="{FF2B5EF4-FFF2-40B4-BE49-F238E27FC236}">
                <a16:creationId xmlns:a16="http://schemas.microsoft.com/office/drawing/2014/main" id="{ACC93837-E41E-61A4-120B-39FD9FFBB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86" y="5835733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pache Spark — Wikipédia">
            <a:extLst>
              <a:ext uri="{FF2B5EF4-FFF2-40B4-BE49-F238E27FC236}">
                <a16:creationId xmlns:a16="http://schemas.microsoft.com/office/drawing/2014/main" id="{B5A9DE62-4074-8764-AB6D-B7ED9AA4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84" y="3821792"/>
            <a:ext cx="1336575" cy="6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ADA21A-355B-F75A-1F6E-776AE061DDED}"/>
              </a:ext>
            </a:extLst>
          </p:cNvPr>
          <p:cNvSpPr txBox="1"/>
          <p:nvPr/>
        </p:nvSpPr>
        <p:spPr>
          <a:xfrm>
            <a:off x="7858020" y="41598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AD15A9-110F-DE5B-20D0-5EAE251F499A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6948162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E55E-D949-8F88-7CE0-2B8BB6D5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Managed</a:t>
            </a:r>
            <a:r>
              <a:rPr lang="fr-FR" dirty="0"/>
              <a:t> Spark ?</a:t>
            </a:r>
            <a:br>
              <a:rPr lang="fr-FR" dirty="0"/>
            </a:br>
            <a:r>
              <a:rPr lang="fr-FR" dirty="0"/>
              <a:t>Goals: </a:t>
            </a:r>
            <a:r>
              <a:rPr lang="fr-FR" dirty="0" err="1"/>
              <a:t>Autoscaling</a:t>
            </a:r>
            <a:r>
              <a:rPr lang="fr-FR" dirty="0"/>
              <a:t> / « </a:t>
            </a:r>
            <a:r>
              <a:rPr lang="fr-FR" dirty="0" err="1"/>
              <a:t>serverless</a:t>
            </a:r>
            <a:r>
              <a:rPr lang="fr-FR" dirty="0"/>
              <a:t> 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190A7-F208-ACD5-0ECF-263AD1FFCF88}"/>
              </a:ext>
            </a:extLst>
          </p:cNvPr>
          <p:cNvSpPr txBox="1"/>
          <p:nvPr/>
        </p:nvSpPr>
        <p:spPr>
          <a:xfrm>
            <a:off x="2849526" y="2908005"/>
            <a:ext cx="210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by Azure : </a:t>
            </a:r>
          </a:p>
        </p:txBody>
      </p:sp>
      <p:pic>
        <p:nvPicPr>
          <p:cNvPr id="28674" name="Picture 2" descr="Why we're (still) excited for Azure Synapse Analytics - Neal Analytics">
            <a:extLst>
              <a:ext uri="{FF2B5EF4-FFF2-40B4-BE49-F238E27FC236}">
                <a16:creationId xmlns:a16="http://schemas.microsoft.com/office/drawing/2014/main" id="{3775D1E3-0D3C-F893-EDBB-94CA4C71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59" y="229257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3F070-B618-805E-3104-865D4F18CEB4}"/>
              </a:ext>
            </a:extLst>
          </p:cNvPr>
          <p:cNvSpPr txBox="1"/>
          <p:nvPr/>
        </p:nvSpPr>
        <p:spPr>
          <a:xfrm>
            <a:off x="2913321" y="4508205"/>
            <a:ext cx="251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Managed</a:t>
            </a:r>
            <a:r>
              <a:rPr lang="fr-FR" dirty="0"/>
              <a:t> via </a:t>
            </a:r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6" name="Picture 2" descr="Apache Spark — Wikipédia">
            <a:extLst>
              <a:ext uri="{FF2B5EF4-FFF2-40B4-BE49-F238E27FC236}">
                <a16:creationId xmlns:a16="http://schemas.microsoft.com/office/drawing/2014/main" id="{1DF8633C-BD3A-AF93-093A-925D5C34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40" y="2490167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pache Spark — Wikipédia">
            <a:extLst>
              <a:ext uri="{FF2B5EF4-FFF2-40B4-BE49-F238E27FC236}">
                <a16:creationId xmlns:a16="http://schemas.microsoft.com/office/drawing/2014/main" id="{3C6476B5-8203-BC6D-1E0E-274BD025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55" y="4120020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1FF75-F447-6D06-4504-1B528B2C4C50}"/>
              </a:ext>
            </a:extLst>
          </p:cNvPr>
          <p:cNvSpPr txBox="1"/>
          <p:nvPr/>
        </p:nvSpPr>
        <p:spPr>
          <a:xfrm>
            <a:off x="3407735" y="5308305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databricks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BE962-9E4A-9B25-5243-10F9CF190493}"/>
              </a:ext>
            </a:extLst>
          </p:cNvPr>
          <p:cNvSpPr txBox="1"/>
          <p:nvPr/>
        </p:nvSpPr>
        <p:spPr>
          <a:xfrm>
            <a:off x="3407735" y="5870059"/>
            <a:ext cx="165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AWS : EMR</a:t>
            </a:r>
          </a:p>
          <a:p>
            <a:endParaRPr lang="fr-FR" dirty="0"/>
          </a:p>
          <a:p>
            <a:r>
              <a:rPr lang="fr-FR" dirty="0"/>
              <a:t>GCP :  </a:t>
            </a:r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10" name="Picture 2" descr="Kubernetes, c'est quoi ?">
            <a:extLst>
              <a:ext uri="{FF2B5EF4-FFF2-40B4-BE49-F238E27FC236}">
                <a16:creationId xmlns:a16="http://schemas.microsoft.com/office/drawing/2014/main" id="{3107B018-F471-0D0C-75C4-9A78EC8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4" y="4005298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5E61E-1CE2-7B20-2C3D-6991D5729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535" y="4176596"/>
            <a:ext cx="3779848" cy="807790"/>
          </a:xfrm>
          <a:prstGeom prst="rect">
            <a:avLst/>
          </a:prstGeom>
        </p:spPr>
      </p:pic>
      <p:pic>
        <p:nvPicPr>
          <p:cNvPr id="28676" name="Picture 4" descr="Databricks - Wikipedia">
            <a:extLst>
              <a:ext uri="{FF2B5EF4-FFF2-40B4-BE49-F238E27FC236}">
                <a16:creationId xmlns:a16="http://schemas.microsoft.com/office/drawing/2014/main" id="{F704DA88-F7ED-749E-48B2-061858136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30" y="5136161"/>
            <a:ext cx="1725718" cy="90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quals 12">
            <a:extLst>
              <a:ext uri="{FF2B5EF4-FFF2-40B4-BE49-F238E27FC236}">
                <a16:creationId xmlns:a16="http://schemas.microsoft.com/office/drawing/2014/main" id="{1FF6907D-8CCD-A5B2-89A4-794B71CEE7EF}"/>
              </a:ext>
            </a:extLst>
          </p:cNvPr>
          <p:cNvSpPr/>
          <p:nvPr/>
        </p:nvSpPr>
        <p:spPr>
          <a:xfrm>
            <a:off x="7442460" y="2782303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11C10C40-D21D-7034-1524-2AD3A9EB187E}"/>
              </a:ext>
            </a:extLst>
          </p:cNvPr>
          <p:cNvSpPr/>
          <p:nvPr/>
        </p:nvSpPr>
        <p:spPr>
          <a:xfrm>
            <a:off x="9214340" y="4355130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F6D43E4A-366A-D204-9A5F-22067BC3113E}"/>
              </a:ext>
            </a:extLst>
          </p:cNvPr>
          <p:cNvSpPr/>
          <p:nvPr/>
        </p:nvSpPr>
        <p:spPr>
          <a:xfrm>
            <a:off x="7442459" y="5308305"/>
            <a:ext cx="473149" cy="3061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6" name="Picture 2" descr="Apache Spark — Wikipédia">
            <a:extLst>
              <a:ext uri="{FF2B5EF4-FFF2-40B4-BE49-F238E27FC236}">
                <a16:creationId xmlns:a16="http://schemas.microsoft.com/office/drawing/2014/main" id="{9CB60D45-FD4F-991E-6F63-527268C0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9" y="5089494"/>
            <a:ext cx="1273049" cy="6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469B6-D21D-2FE2-E889-FD5C37281FDB}"/>
              </a:ext>
            </a:extLst>
          </p:cNvPr>
          <p:cNvSpPr/>
          <p:nvPr/>
        </p:nvSpPr>
        <p:spPr>
          <a:xfrm rot="20289398">
            <a:off x="62548" y="163093"/>
            <a:ext cx="2143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Appendix:</a:t>
            </a:r>
          </a:p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315830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73" y="3019548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00380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E988-34CE-8A87-EEEB-51F96E35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E009-30EA-4533-9A08-D119049C66E5}"/>
              </a:ext>
            </a:extLst>
          </p:cNvPr>
          <p:cNvSpPr txBox="1"/>
          <p:nvPr/>
        </p:nvSpPr>
        <p:spPr>
          <a:xfrm>
            <a:off x="3870477" y="1732037"/>
            <a:ext cx="586711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    </a:t>
            </a:r>
            <a:r>
              <a:rPr lang="fr-FR" dirty="0" err="1"/>
              <a:t>Horyzontal</a:t>
            </a:r>
            <a:r>
              <a:rPr lang="fr-FR" dirty="0"/>
              <a:t> </a:t>
            </a:r>
            <a:r>
              <a:rPr lang="fr-FR" dirty="0" err="1"/>
              <a:t>Scaling</a:t>
            </a:r>
            <a:endParaRPr lang="fr-FR" dirty="0"/>
          </a:p>
          <a:p>
            <a:r>
              <a:rPr lang="fr-FR" dirty="0"/>
              <a:t>           </a:t>
            </a:r>
            <a:r>
              <a:rPr lang="fr-FR" dirty="0" err="1"/>
              <a:t>compute</a:t>
            </a:r>
            <a:r>
              <a:rPr lang="fr-FR" dirty="0"/>
              <a:t>: cluster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Tera</a:t>
            </a:r>
            <a:r>
              <a:rPr lang="fr-FR" dirty="0"/>
              <a:t> of RAM </a:t>
            </a:r>
            <a:r>
              <a:rPr lang="fr-FR" dirty="0" err="1"/>
              <a:t>used</a:t>
            </a:r>
            <a:r>
              <a:rPr lang="fr-FR" dirty="0"/>
              <a:t> by Spark apps</a:t>
            </a:r>
          </a:p>
          <a:p>
            <a:r>
              <a:rPr lang="fr-FR" dirty="0"/>
              <a:t>           </a:t>
            </a:r>
            <a:r>
              <a:rPr lang="fr-FR" dirty="0" err="1"/>
              <a:t>storage</a:t>
            </a:r>
            <a:r>
              <a:rPr lang="fr-FR" dirty="0"/>
              <a:t>: </a:t>
            </a:r>
            <a:r>
              <a:rPr lang="fr-FR" dirty="0" err="1"/>
              <a:t>Petas</a:t>
            </a:r>
            <a:r>
              <a:rPr lang="fr-FR" dirty="0"/>
              <a:t> of Files, in parquet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Spark ?</a:t>
            </a:r>
          </a:p>
          <a:p>
            <a:r>
              <a:rPr lang="fr-FR" dirty="0"/>
              <a:t>            Simple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Sql</a:t>
            </a:r>
            <a:r>
              <a:rPr lang="fr-FR" dirty="0"/>
              <a:t>/Java engine </a:t>
            </a:r>
          </a:p>
          <a:p>
            <a:r>
              <a:rPr lang="fr-FR" dirty="0"/>
              <a:t>            for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(</a:t>
            </a:r>
            <a:r>
              <a:rPr lang="fr-FR" dirty="0" err="1"/>
              <a:t>Yarn</a:t>
            </a:r>
            <a:r>
              <a:rPr lang="fr-FR" dirty="0"/>
              <a:t>/</a:t>
            </a:r>
            <a:r>
              <a:rPr lang="fr-FR" dirty="0" err="1"/>
              <a:t>Kubernetes</a:t>
            </a:r>
            <a:r>
              <a:rPr lang="fr-FR" dirty="0"/>
              <a:t>) </a:t>
            </a:r>
          </a:p>
          <a:p>
            <a:r>
              <a:rPr lang="fr-FR" dirty="0"/>
              <a:t>                 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 (HDFS/cloud)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?</a:t>
            </a:r>
          </a:p>
          <a:p>
            <a:r>
              <a:rPr lang="fr-FR" dirty="0"/>
              <a:t>           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batches</a:t>
            </a:r>
            <a:endParaRPr lang="fr-FR" dirty="0"/>
          </a:p>
          <a:p>
            <a:r>
              <a:rPr lang="fr-FR" dirty="0"/>
              <a:t>            </a:t>
            </a:r>
            <a:r>
              <a:rPr lang="fr-FR" dirty="0" err="1"/>
              <a:t>Feeding</a:t>
            </a:r>
            <a:r>
              <a:rPr lang="fr-FR" dirty="0"/>
              <a:t> RAW</a:t>
            </a:r>
          </a:p>
          <a:p>
            <a:r>
              <a:rPr lang="fr-FR" dirty="0"/>
              <a:t>            </a:t>
            </a:r>
            <a:r>
              <a:rPr lang="fr-FR" dirty="0" err="1"/>
              <a:t>Transforming</a:t>
            </a:r>
            <a:r>
              <a:rPr lang="fr-FR" dirty="0"/>
              <a:t> RAW to LAKE</a:t>
            </a:r>
          </a:p>
          <a:p>
            <a:r>
              <a:rPr lang="fr-FR" dirty="0"/>
              <a:t>            </a:t>
            </a:r>
            <a:r>
              <a:rPr lang="fr-FR" dirty="0" err="1"/>
              <a:t>Consuming</a:t>
            </a:r>
            <a:r>
              <a:rPr lang="fr-FR" dirty="0"/>
              <a:t> SQL </a:t>
            </a:r>
            <a:r>
              <a:rPr lang="fr-FR" dirty="0" err="1"/>
              <a:t>analytics</a:t>
            </a:r>
            <a:endParaRPr lang="fr-FR" dirty="0"/>
          </a:p>
          <a:p>
            <a:endParaRPr lang="fr-FR" dirty="0"/>
          </a:p>
          <a:p>
            <a:r>
              <a:rPr lang="fr-FR" dirty="0"/>
              <a:t>Hadoop </a:t>
            </a:r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, Spark </a:t>
            </a:r>
            <a:r>
              <a:rPr lang="fr-FR" dirty="0" err="1"/>
              <a:t>brings</a:t>
            </a:r>
            <a:r>
              <a:rPr lang="fr-FR" dirty="0"/>
              <a:t> </a:t>
            </a:r>
            <a:r>
              <a:rPr lang="fr-FR" dirty="0" err="1"/>
              <a:t>simplicity</a:t>
            </a:r>
            <a:endParaRPr lang="fr-FR" dirty="0"/>
          </a:p>
          <a:p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evolving</a:t>
            </a:r>
            <a:r>
              <a:rPr lang="fr-FR" dirty="0"/>
              <a:t> (Cloud, </a:t>
            </a:r>
            <a:r>
              <a:rPr lang="fr-FR" dirty="0" err="1"/>
              <a:t>Kubernetes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418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617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At </a:t>
            </a:r>
            <a:r>
              <a:rPr lang="fr-FR" dirty="0" err="1"/>
              <a:t>Scale</a:t>
            </a:r>
            <a:br>
              <a:rPr lang="fr-FR" dirty="0"/>
            </a:br>
            <a:r>
              <a:rPr lang="fr-FR" dirty="0"/>
              <a:t>Google Datacenter</a:t>
            </a:r>
          </a:p>
        </p:txBody>
      </p:sp>
      <p:pic>
        <p:nvPicPr>
          <p:cNvPr id="2050" name="Picture 2" descr="Data center Google sécurité et pra">
            <a:extLst>
              <a:ext uri="{FF2B5EF4-FFF2-40B4-BE49-F238E27FC236}">
                <a16:creationId xmlns:a16="http://schemas.microsoft.com/office/drawing/2014/main" id="{F5B3E944-26E4-EC96-2B99-5EF7F2EE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574" y="2439602"/>
            <a:ext cx="67627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GAFA dominent l'économie ! FAUX">
            <a:extLst>
              <a:ext uri="{FF2B5EF4-FFF2-40B4-BE49-F238E27FC236}">
                <a16:creationId xmlns:a16="http://schemas.microsoft.com/office/drawing/2014/main" id="{9EC25FDE-2794-3860-6D1F-684BDEC42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2" y="81119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3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49EA-6981-E4E0-27A5-56690CA7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Gafas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D764-DBA5-9B71-3BD4-4B9DABFF79A4}"/>
              </a:ext>
            </a:extLst>
          </p:cNvPr>
          <p:cNvSpPr txBox="1"/>
          <p:nvPr/>
        </p:nvSpPr>
        <p:spPr>
          <a:xfrm>
            <a:off x="1793289" y="1735186"/>
            <a:ext cx="7160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of </a:t>
            </a:r>
            <a:r>
              <a:rPr lang="fr-FR" sz="2400" dirty="0" err="1"/>
              <a:t>Smaller</a:t>
            </a:r>
            <a:r>
              <a:rPr lang="fr-FR" sz="2400" dirty="0"/>
              <a:t> </a:t>
            </a:r>
            <a:r>
              <a:rPr lang="fr-FR" sz="2400" dirty="0" err="1"/>
              <a:t>Companies</a:t>
            </a:r>
            <a:r>
              <a:rPr lang="fr-FR" sz="2400" dirty="0"/>
              <a:t>, </a:t>
            </a:r>
            <a:r>
              <a:rPr lang="fr-FR" sz="2400" dirty="0" err="1"/>
              <a:t>obviously</a:t>
            </a:r>
            <a:r>
              <a:rPr lang="fr-FR" sz="2400" dirty="0"/>
              <a:t> </a:t>
            </a:r>
            <a:r>
              <a:rPr lang="fr-FR" sz="2400" dirty="0" err="1"/>
              <a:t>doing</a:t>
            </a:r>
            <a:r>
              <a:rPr lang="fr-FR" sz="2400" dirty="0"/>
              <a:t> </a:t>
            </a:r>
            <a:r>
              <a:rPr lang="fr-FR" sz="2400" dirty="0" err="1"/>
              <a:t>BigData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25E7F-1A73-1B6A-80CD-373E93C5C1CF}"/>
              </a:ext>
            </a:extLst>
          </p:cNvPr>
          <p:cNvSpPr txBox="1"/>
          <p:nvPr/>
        </p:nvSpPr>
        <p:spPr>
          <a:xfrm>
            <a:off x="4123675" y="2463319"/>
            <a:ext cx="56534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Criteo  (internet </a:t>
            </a:r>
            <a:r>
              <a:rPr lang="fr-FR" sz="2400" dirty="0" err="1"/>
              <a:t>advertisment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Cern</a:t>
            </a:r>
            <a:r>
              <a:rPr lang="fr-FR" sz="2400" dirty="0"/>
              <a:t>    (particule </a:t>
            </a:r>
            <a:r>
              <a:rPr lang="fr-FR" sz="2400" dirty="0" err="1"/>
              <a:t>accelerators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Gouvernment</a:t>
            </a:r>
            <a:endParaRPr lang="fr-FR" sz="2400" dirty="0"/>
          </a:p>
          <a:p>
            <a:r>
              <a:rPr lang="fr-FR" sz="2400" dirty="0"/>
              <a:t>Social Networks</a:t>
            </a:r>
          </a:p>
          <a:p>
            <a:r>
              <a:rPr lang="fr-FR" sz="2400" dirty="0"/>
              <a:t>Auchan, Carrefour, ..  (E-Commerce)</a:t>
            </a:r>
          </a:p>
          <a:p>
            <a:r>
              <a:rPr lang="fr-FR" sz="2400" dirty="0" err="1"/>
              <a:t>MeteoFrance</a:t>
            </a:r>
            <a:r>
              <a:rPr lang="fr-FR" sz="2400" dirty="0"/>
              <a:t>  ( </a:t>
            </a:r>
            <a:r>
              <a:rPr lang="fr-FR" sz="2400" dirty="0" err="1"/>
              <a:t>Computing</a:t>
            </a:r>
            <a:r>
              <a:rPr lang="fr-FR" sz="2400" dirty="0"/>
              <a:t>, </a:t>
            </a:r>
            <a:r>
              <a:rPr lang="fr-FR" sz="2400" dirty="0" err="1"/>
              <a:t>Satelite</a:t>
            </a:r>
            <a:r>
              <a:rPr lang="fr-FR" sz="2400" dirty="0"/>
              <a:t> Images)</a:t>
            </a:r>
          </a:p>
          <a:p>
            <a:r>
              <a:rPr lang="fr-FR" sz="2400" dirty="0"/>
              <a:t>Uber, Taxis, Cars  ( IOT ) </a:t>
            </a:r>
          </a:p>
          <a:p>
            <a:r>
              <a:rPr lang="fr-FR" sz="2400" dirty="0" err="1"/>
              <a:t>Medical</a:t>
            </a:r>
            <a:r>
              <a:rPr lang="fr-FR" sz="2400" dirty="0"/>
              <a:t>, </a:t>
            </a:r>
            <a:r>
              <a:rPr lang="fr-FR" sz="2400" dirty="0" err="1"/>
              <a:t>Pharmaceutic</a:t>
            </a:r>
            <a:r>
              <a:rPr lang="fr-FR" sz="2400" dirty="0"/>
              <a:t>, </a:t>
            </a:r>
            <a:r>
              <a:rPr lang="fr-FR" sz="2400" dirty="0" err="1"/>
              <a:t>Genetics</a:t>
            </a:r>
            <a:endParaRPr lang="fr-FR" sz="2400" dirty="0"/>
          </a:p>
          <a:p>
            <a:r>
              <a:rPr lang="fr-FR" sz="2400" dirty="0"/>
              <a:t>Industries</a:t>
            </a:r>
          </a:p>
          <a:p>
            <a:r>
              <a:rPr lang="fr-FR" sz="2400" dirty="0"/>
              <a:t>Banks</a:t>
            </a:r>
          </a:p>
          <a:p>
            <a:r>
              <a:rPr lang="fr-FR" sz="24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77038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2FDA-AE01-7929-6F77-128DBDC3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4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In Banks 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5B63903-9BE7-68D8-337C-86566DA77395}"/>
              </a:ext>
            </a:extLst>
          </p:cNvPr>
          <p:cNvSpPr/>
          <p:nvPr/>
        </p:nvSpPr>
        <p:spPr>
          <a:xfrm rot="3269640">
            <a:off x="4441379" y="1426828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DF23F0A-A221-E97A-5AEB-CE8D4DF82CA1}"/>
              </a:ext>
            </a:extLst>
          </p:cNvPr>
          <p:cNvSpPr/>
          <p:nvPr/>
        </p:nvSpPr>
        <p:spPr>
          <a:xfrm rot="18650453">
            <a:off x="7163930" y="1488585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AE132-E9A3-6FFA-3718-A55BA82095D9}"/>
              </a:ext>
            </a:extLst>
          </p:cNvPr>
          <p:cNvSpPr txBox="1"/>
          <p:nvPr/>
        </p:nvSpPr>
        <p:spPr>
          <a:xfrm>
            <a:off x="2880805" y="2290439"/>
            <a:ext cx="28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Corporate</a:t>
            </a:r>
            <a:r>
              <a:rPr lang="fr-FR" dirty="0"/>
              <a:t> Investment 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F2CBC-B42A-F529-1716-FF993FD56659}"/>
              </a:ext>
            </a:extLst>
          </p:cNvPr>
          <p:cNvSpPr txBox="1"/>
          <p:nvPr/>
        </p:nvSpPr>
        <p:spPr>
          <a:xfrm>
            <a:off x="6863919" y="2290439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Bank  (for </a:t>
            </a:r>
            <a:r>
              <a:rPr lang="fr-FR" dirty="0" err="1"/>
              <a:t>everybody</a:t>
            </a:r>
            <a:r>
              <a:rPr lang="fr-FR" dirty="0"/>
              <a:t> </a:t>
            </a:r>
            <a:r>
              <a:rPr lang="fr-FR" dirty="0" err="1"/>
              <a:t>customers</a:t>
            </a:r>
            <a:r>
              <a:rPr lang="fr-F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5BE9B-C6C0-6C9B-8CC1-5F0837682F17}"/>
              </a:ext>
            </a:extLst>
          </p:cNvPr>
          <p:cNvSpPr txBox="1"/>
          <p:nvPr/>
        </p:nvSpPr>
        <p:spPr>
          <a:xfrm>
            <a:off x="2880805" y="2646950"/>
            <a:ext cx="296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(for </a:t>
            </a:r>
            <a:r>
              <a:rPr lang="fr-FR" dirty="0" err="1"/>
              <a:t>private</a:t>
            </a:r>
            <a:r>
              <a:rPr lang="fr-FR" dirty="0"/>
              <a:t>  / </a:t>
            </a:r>
            <a:r>
              <a:rPr lang="fr-FR" dirty="0" err="1"/>
              <a:t>owned</a:t>
            </a:r>
            <a:r>
              <a:rPr lang="fr-FR" dirty="0"/>
              <a:t> trading 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3206851-1934-2FA5-9AB0-B51C52ABFE27}"/>
              </a:ext>
            </a:extLst>
          </p:cNvPr>
          <p:cNvSpPr/>
          <p:nvPr/>
        </p:nvSpPr>
        <p:spPr>
          <a:xfrm>
            <a:off x="4046448" y="3142657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A5AF1E0-9483-2EE9-4B4F-C5AC10F68E89}"/>
              </a:ext>
            </a:extLst>
          </p:cNvPr>
          <p:cNvSpPr/>
          <p:nvPr/>
        </p:nvSpPr>
        <p:spPr>
          <a:xfrm>
            <a:off x="7461392" y="3142657"/>
            <a:ext cx="363985" cy="732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65663-CB5C-7D99-CC88-4949F0BD4782}"/>
              </a:ext>
            </a:extLst>
          </p:cNvPr>
          <p:cNvSpPr txBox="1"/>
          <p:nvPr/>
        </p:nvSpPr>
        <p:spPr>
          <a:xfrm>
            <a:off x="7097696" y="3875064"/>
            <a:ext cx="297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of Société </a:t>
            </a:r>
            <a:r>
              <a:rPr lang="fr-FR" dirty="0" err="1"/>
              <a:t>Genérale</a:t>
            </a:r>
            <a:r>
              <a:rPr lang="fr-FR" dirty="0"/>
              <a:t>: </a:t>
            </a:r>
          </a:p>
          <a:p>
            <a:r>
              <a:rPr lang="fr-FR" dirty="0"/>
              <a:t>At Val de Fontenay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51410-FAF4-E9DF-2C82-A88754AA377C}"/>
              </a:ext>
            </a:extLst>
          </p:cNvPr>
          <p:cNvSpPr txBox="1"/>
          <p:nvPr/>
        </p:nvSpPr>
        <p:spPr>
          <a:xfrm>
            <a:off x="3241828" y="3875064"/>
            <a:ext cx="297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of Société </a:t>
            </a:r>
            <a:r>
              <a:rPr lang="fr-FR" dirty="0" err="1"/>
              <a:t>Genérale</a:t>
            </a:r>
            <a:r>
              <a:rPr lang="fr-FR" dirty="0"/>
              <a:t>: </a:t>
            </a:r>
          </a:p>
          <a:p>
            <a:r>
              <a:rPr lang="fr-FR" dirty="0"/>
              <a:t>At La </a:t>
            </a:r>
            <a:r>
              <a:rPr lang="fr-FR" dirty="0" err="1"/>
              <a:t>Defense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BA772-B412-7092-4E15-55748CCB6A7E}"/>
              </a:ext>
            </a:extLst>
          </p:cNvPr>
          <p:cNvSpPr txBox="1"/>
          <p:nvPr/>
        </p:nvSpPr>
        <p:spPr>
          <a:xfrm>
            <a:off x="7452515" y="4869238"/>
            <a:ext cx="3218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 </a:t>
            </a:r>
          </a:p>
          <a:p>
            <a:pPr marL="285750" indent="-285750">
              <a:buFontTx/>
              <a:buChar char="-"/>
            </a:pPr>
            <a:r>
              <a:rPr lang="fr-FR" dirty="0"/>
              <a:t>RGPD… </a:t>
            </a:r>
            <a:r>
              <a:rPr lang="fr-FR" dirty="0" err="1"/>
              <a:t>warn</a:t>
            </a:r>
            <a:r>
              <a:rPr lang="fr-FR" dirty="0"/>
              <a:t> </a:t>
            </a:r>
            <a:r>
              <a:rPr lang="fr-FR" dirty="0" err="1"/>
              <a:t>personnal</a:t>
            </a:r>
            <a:r>
              <a:rPr lang="fr-FR" dirty="0"/>
              <a:t> data!</a:t>
            </a:r>
          </a:p>
          <a:p>
            <a:pPr marL="285750" indent="-285750">
              <a:buFontTx/>
              <a:buChar char="-"/>
            </a:pPr>
            <a:r>
              <a:rPr lang="fr-FR" dirty="0"/>
              <a:t>Anti </a:t>
            </a:r>
            <a:r>
              <a:rPr lang="fr-FR" dirty="0" err="1"/>
              <a:t>Fraud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, 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customers-oriented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Business </a:t>
            </a:r>
            <a:r>
              <a:rPr lang="fr-FR" dirty="0" err="1"/>
              <a:t>analysis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D366FE-415D-805F-FAE8-E25B13D604EE}"/>
              </a:ext>
            </a:extLst>
          </p:cNvPr>
          <p:cNvSpPr txBox="1"/>
          <p:nvPr/>
        </p:nvSpPr>
        <p:spPr>
          <a:xfrm>
            <a:off x="2497135" y="4734850"/>
            <a:ext cx="41284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for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datas</a:t>
            </a:r>
          </a:p>
          <a:p>
            <a:pPr marL="285750" indent="-285750">
              <a:buFontTx/>
              <a:buChar char="-"/>
            </a:pPr>
            <a:r>
              <a:rPr lang="fr-FR" dirty="0"/>
              <a:t>Risk / Var management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Aggregation</a:t>
            </a:r>
            <a:r>
              <a:rPr lang="fr-FR" dirty="0"/>
              <a:t> of all Trading </a:t>
            </a:r>
            <a:r>
              <a:rPr lang="fr-FR" dirty="0" err="1"/>
              <a:t>departments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Reporting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Business </a:t>
            </a:r>
            <a:r>
              <a:rPr lang="fr-FR" dirty="0" err="1"/>
              <a:t>analysis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..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174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EC74-F104-6104-6AA3-FA7D41A6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BigData</a:t>
            </a:r>
            <a:r>
              <a:rPr lang="fr-FR" dirty="0"/>
              <a:t> at SG (Investment Bank)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5964E212-10AF-C149-DE31-36977CE614B1}"/>
              </a:ext>
            </a:extLst>
          </p:cNvPr>
          <p:cNvSpPr/>
          <p:nvPr/>
        </p:nvSpPr>
        <p:spPr>
          <a:xfrm>
            <a:off x="254493" y="1997476"/>
            <a:ext cx="5321993" cy="438967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1B264-5A39-EABE-5662-F17D6B2E316F}"/>
              </a:ext>
            </a:extLst>
          </p:cNvPr>
          <p:cNvSpPr txBox="1"/>
          <p:nvPr/>
        </p:nvSpPr>
        <p:spPr>
          <a:xfrm>
            <a:off x="692457" y="3122721"/>
            <a:ext cx="488402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PROD Cluster</a:t>
            </a:r>
          </a:p>
          <a:p>
            <a:r>
              <a:rPr lang="fr-FR" sz="3600" dirty="0"/>
              <a:t>&gt;= </a:t>
            </a:r>
            <a:r>
              <a:rPr lang="fr-FR" sz="4800" b="1" dirty="0"/>
              <a:t>3 </a:t>
            </a:r>
            <a:r>
              <a:rPr lang="fr-FR" sz="4800" b="1" dirty="0" err="1"/>
              <a:t>Petas</a:t>
            </a:r>
            <a:r>
              <a:rPr lang="fr-FR" sz="4800" b="1" dirty="0"/>
              <a:t> of Data </a:t>
            </a:r>
            <a:br>
              <a:rPr lang="fr-FR" sz="3600" dirty="0"/>
            </a:br>
            <a:endParaRPr lang="fr-FR" sz="3600" dirty="0"/>
          </a:p>
          <a:p>
            <a:r>
              <a:rPr lang="fr-FR" sz="3600" dirty="0"/>
              <a:t>( 9 </a:t>
            </a:r>
            <a:r>
              <a:rPr lang="fr-FR" sz="3600" dirty="0" err="1"/>
              <a:t>petas</a:t>
            </a:r>
            <a:r>
              <a:rPr lang="fr-FR" sz="3600" dirty="0"/>
              <a:t> of </a:t>
            </a:r>
            <a:r>
              <a:rPr lang="fr-FR" sz="3600" dirty="0" err="1"/>
              <a:t>Disks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replicationFactor</a:t>
            </a:r>
            <a:r>
              <a:rPr lang="fr-FR" sz="3600" dirty="0"/>
              <a:t>=3)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0702488-8456-9485-D785-04731FB00165}"/>
              </a:ext>
            </a:extLst>
          </p:cNvPr>
          <p:cNvSpPr/>
          <p:nvPr/>
        </p:nvSpPr>
        <p:spPr>
          <a:xfrm>
            <a:off x="5737382" y="1494854"/>
            <a:ext cx="5321993" cy="49849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B6E0D-7C12-3BCA-6106-51C07F5021D9}"/>
              </a:ext>
            </a:extLst>
          </p:cNvPr>
          <p:cNvSpPr txBox="1"/>
          <p:nvPr/>
        </p:nvSpPr>
        <p:spPr>
          <a:xfrm>
            <a:off x="6167020" y="3122721"/>
            <a:ext cx="4769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 DEV Cluster</a:t>
            </a:r>
            <a:br>
              <a:rPr lang="fr-FR" sz="3600" dirty="0"/>
            </a:br>
            <a:endParaRPr lang="fr-FR" sz="3600" dirty="0"/>
          </a:p>
          <a:p>
            <a:r>
              <a:rPr lang="fr-FR" sz="3600" dirty="0"/>
              <a:t>.. </a:t>
            </a:r>
            <a:r>
              <a:rPr lang="fr-FR" sz="3600" dirty="0" err="1"/>
              <a:t>Containing</a:t>
            </a:r>
            <a:r>
              <a:rPr lang="fr-FR" sz="3600" dirty="0"/>
              <a:t> </a:t>
            </a:r>
            <a:br>
              <a:rPr lang="fr-FR" sz="3600" dirty="0"/>
            </a:br>
            <a:r>
              <a:rPr lang="fr-FR" sz="3600" dirty="0"/>
              <a:t>   backups of PROD Data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D757CDB0-DEE9-8988-A47D-0135345F0574}"/>
              </a:ext>
            </a:extLst>
          </p:cNvPr>
          <p:cNvSpPr/>
          <p:nvPr/>
        </p:nvSpPr>
        <p:spPr>
          <a:xfrm>
            <a:off x="10120544" y="2814221"/>
            <a:ext cx="2004703" cy="15772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96F3823-AE3A-25B4-5F92-2208FA0C7F68}"/>
              </a:ext>
            </a:extLst>
          </p:cNvPr>
          <p:cNvSpPr/>
          <p:nvPr/>
        </p:nvSpPr>
        <p:spPr>
          <a:xfrm>
            <a:off x="10831156" y="4135030"/>
            <a:ext cx="1183689" cy="12960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65E42-8335-252F-7F79-5E651345D165}"/>
              </a:ext>
            </a:extLst>
          </p:cNvPr>
          <p:cNvSpPr txBox="1"/>
          <p:nvPr/>
        </p:nvSpPr>
        <p:spPr>
          <a:xfrm>
            <a:off x="10346352" y="3078744"/>
            <a:ext cx="172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 </a:t>
            </a:r>
            <a:r>
              <a:rPr lang="fr-FR" sz="3600" dirty="0" err="1"/>
              <a:t>others</a:t>
            </a:r>
            <a:endParaRPr lang="fr-FR" sz="3600" dirty="0"/>
          </a:p>
          <a:p>
            <a:r>
              <a:rPr lang="fr-FR" sz="3600" dirty="0"/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382541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Datacenter Hardware</a:t>
            </a:r>
            <a:br>
              <a:rPr lang="fr-FR" dirty="0"/>
            </a:br>
            <a:r>
              <a:rPr lang="fr-FR" dirty="0"/>
              <a:t>= N Racks x  10 </a:t>
            </a:r>
            <a:r>
              <a:rPr lang="fr-FR" dirty="0" err="1"/>
              <a:t>blades</a:t>
            </a:r>
            <a:r>
              <a:rPr lang="fr-FR" dirty="0"/>
              <a:t> (1U / 2U)</a:t>
            </a:r>
          </a:p>
        </p:txBody>
      </p:sp>
      <p:pic>
        <p:nvPicPr>
          <p:cNvPr id="3074" name="Picture 2" descr="What is a Data Center Rack? - RackSolutions Blog">
            <a:extLst>
              <a:ext uri="{FF2B5EF4-FFF2-40B4-BE49-F238E27FC236}">
                <a16:creationId xmlns:a16="http://schemas.microsoft.com/office/drawing/2014/main" id="{F3A5BDA0-AC70-8C36-5140-2EF9F0D7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765" y="2044638"/>
            <a:ext cx="2442469" cy="36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87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A5CC-5AFF-E25D-04EF-857D46ED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1U Server for </a:t>
            </a:r>
            <a:r>
              <a:rPr lang="fr-FR" dirty="0" err="1"/>
              <a:t>Datalake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A1E93-B2CF-729A-2817-29AA3F3601E5}"/>
              </a:ext>
            </a:extLst>
          </p:cNvPr>
          <p:cNvSpPr txBox="1"/>
          <p:nvPr/>
        </p:nvSpPr>
        <p:spPr>
          <a:xfrm>
            <a:off x="1426697" y="3388134"/>
            <a:ext cx="921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server =     42 </a:t>
            </a:r>
            <a:r>
              <a:rPr lang="fr-FR" sz="2400" b="1" dirty="0" err="1"/>
              <a:t>cores</a:t>
            </a:r>
            <a:r>
              <a:rPr lang="fr-FR" sz="2400" dirty="0"/>
              <a:t>     +   </a:t>
            </a:r>
            <a:r>
              <a:rPr lang="fr-FR" sz="2400" b="1" dirty="0"/>
              <a:t>256</a:t>
            </a:r>
            <a:r>
              <a:rPr lang="fr-FR" sz="2400" dirty="0"/>
              <a:t> Go RAM   +   </a:t>
            </a:r>
            <a:r>
              <a:rPr lang="fr-FR" sz="2400" b="1" dirty="0"/>
              <a:t>network</a:t>
            </a:r>
            <a:r>
              <a:rPr lang="fr-FR" sz="2400" dirty="0"/>
              <a:t> 1Gb/s   +     </a:t>
            </a:r>
            <a:r>
              <a:rPr lang="fr-FR" sz="2400" b="1" dirty="0"/>
              <a:t>8</a:t>
            </a:r>
            <a:r>
              <a:rPr lang="fr-FR" sz="2400" dirty="0"/>
              <a:t> </a:t>
            </a:r>
            <a:r>
              <a:rPr lang="fr-FR" sz="2400" dirty="0" err="1"/>
              <a:t>disks</a:t>
            </a:r>
            <a:endParaRPr lang="fr-F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A55E8-E910-83E1-CB4B-1BEF8BD7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43" y="2496796"/>
            <a:ext cx="2993331" cy="605793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F779CEE7-D360-865E-01D4-F7045FD96460}"/>
              </a:ext>
            </a:extLst>
          </p:cNvPr>
          <p:cNvSpPr/>
          <p:nvPr/>
        </p:nvSpPr>
        <p:spPr>
          <a:xfrm rot="16200000">
            <a:off x="5788216" y="1755890"/>
            <a:ext cx="343092" cy="55072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5DBEA13-8DEB-3E78-A069-F419A15F9CC0}"/>
              </a:ext>
            </a:extLst>
          </p:cNvPr>
          <p:cNvSpPr/>
          <p:nvPr/>
        </p:nvSpPr>
        <p:spPr>
          <a:xfrm rot="16200000">
            <a:off x="9948542" y="3828576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F56BA-D1BA-0A76-44D0-457ACCF80717}"/>
              </a:ext>
            </a:extLst>
          </p:cNvPr>
          <p:cNvSpPr txBox="1"/>
          <p:nvPr/>
        </p:nvSpPr>
        <p:spPr>
          <a:xfrm>
            <a:off x="4726819" y="4984610"/>
            <a:ext cx="313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 err="1"/>
              <a:t>Compute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599C2-34E8-97FA-EC14-257C74FCE05D}"/>
              </a:ext>
            </a:extLst>
          </p:cNvPr>
          <p:cNvSpPr txBox="1"/>
          <p:nvPr/>
        </p:nvSpPr>
        <p:spPr>
          <a:xfrm>
            <a:off x="8960516" y="4984610"/>
            <a:ext cx="29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Storage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1858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C26B4CC-49D0-19DB-F226-7EEE206F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9074" y="3280115"/>
            <a:ext cx="1762029" cy="872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625B-C5E0-E474-04C0-FDB7E170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05" y="365125"/>
            <a:ext cx="1208556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Trend.. </a:t>
            </a:r>
            <a:r>
              <a:rPr lang="fr-FR" dirty="0" err="1"/>
              <a:t>Splitting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and Storage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 err="1"/>
              <a:t>Virtualizing</a:t>
            </a:r>
            <a:r>
              <a:rPr lang="fr-FR" dirty="0"/>
              <a:t> (</a:t>
            </a:r>
            <a:r>
              <a:rPr lang="fr-FR" dirty="0" err="1"/>
              <a:t>VMs,Kubernetes,Cloud</a:t>
            </a:r>
            <a:r>
              <a:rPr lang="fr-FR" dirty="0"/>
              <a:t>) for </a:t>
            </a:r>
            <a:r>
              <a:rPr lang="fr-FR" dirty="0" err="1"/>
              <a:t>Elasticity</a:t>
            </a:r>
            <a:r>
              <a:rPr lang="fr-FR" dirty="0"/>
              <a:t> &amp; </a:t>
            </a:r>
            <a:r>
              <a:rPr lang="fr-FR" dirty="0" err="1"/>
              <a:t>Costs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E8686-7C6B-C7FB-CBAB-4D0E74C8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76" y="2032339"/>
            <a:ext cx="2993331" cy="605793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D7D7A75F-BA05-A88D-FF17-2BAC0860771B}"/>
              </a:ext>
            </a:extLst>
          </p:cNvPr>
          <p:cNvSpPr/>
          <p:nvPr/>
        </p:nvSpPr>
        <p:spPr>
          <a:xfrm rot="16200000" flipV="1">
            <a:off x="5323464" y="1843772"/>
            <a:ext cx="343092" cy="21858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A78F06B-3DAA-7B14-03A3-69858FE39CF2}"/>
              </a:ext>
            </a:extLst>
          </p:cNvPr>
          <p:cNvSpPr/>
          <p:nvPr/>
        </p:nvSpPr>
        <p:spPr>
          <a:xfrm rot="16200000" flipV="1">
            <a:off x="6856164" y="2569009"/>
            <a:ext cx="343092" cy="73539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55396-4437-A8F9-98A6-AB2D4BC602D1}"/>
              </a:ext>
            </a:extLst>
          </p:cNvPr>
          <p:cNvSpPr txBox="1"/>
          <p:nvPr/>
        </p:nvSpPr>
        <p:spPr>
          <a:xfrm>
            <a:off x="3626601" y="3060122"/>
            <a:ext cx="687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</a:t>
            </a:r>
            <a:r>
              <a:rPr lang="fr-FR" sz="2400" dirty="0" err="1"/>
              <a:t>Fixed</a:t>
            </a:r>
            <a:r>
              <a:rPr lang="fr-FR" sz="2400" dirty="0"/>
              <a:t> « </a:t>
            </a:r>
            <a:r>
              <a:rPr lang="fr-FR" sz="2400" b="1" dirty="0" err="1"/>
              <a:t>Compute</a:t>
            </a:r>
            <a:r>
              <a:rPr lang="fr-FR" sz="2400" dirty="0"/>
              <a:t> » +     local « </a:t>
            </a:r>
            <a:r>
              <a:rPr lang="fr-FR" sz="2400" b="1" dirty="0"/>
              <a:t>Storage</a:t>
            </a:r>
            <a:r>
              <a:rPr lang="fr-FR" sz="2400" dirty="0"/>
              <a:t> »  Resource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7EAB860-3B0D-2A68-FB11-35BAA42AF256}"/>
              </a:ext>
            </a:extLst>
          </p:cNvPr>
          <p:cNvSpPr/>
          <p:nvPr/>
        </p:nvSpPr>
        <p:spPr>
          <a:xfrm rot="2580127">
            <a:off x="4504291" y="3661552"/>
            <a:ext cx="387048" cy="7837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6761AF2-DA36-8269-D43A-E821BA166E05}"/>
              </a:ext>
            </a:extLst>
          </p:cNvPr>
          <p:cNvSpPr/>
          <p:nvPr/>
        </p:nvSpPr>
        <p:spPr>
          <a:xfrm rot="19017581">
            <a:off x="7442765" y="3767691"/>
            <a:ext cx="387048" cy="7837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FFE9B-A36F-A283-4C89-874E481ACC86}"/>
              </a:ext>
            </a:extLst>
          </p:cNvPr>
          <p:cNvSpPr txBox="1"/>
          <p:nvPr/>
        </p:nvSpPr>
        <p:spPr>
          <a:xfrm>
            <a:off x="1853698" y="4468621"/>
            <a:ext cx="354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Compute</a:t>
            </a:r>
            <a:r>
              <a:rPr lang="fr-FR" sz="2000" b="1" dirty="0"/>
              <a:t> ONLY </a:t>
            </a:r>
            <a:r>
              <a:rPr lang="fr-FR" sz="2000" dirty="0"/>
              <a:t>Virtual Resource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3EB71-917C-73AB-D710-00A6301499DF}"/>
              </a:ext>
            </a:extLst>
          </p:cNvPr>
          <p:cNvSpPr txBox="1"/>
          <p:nvPr/>
        </p:nvSpPr>
        <p:spPr>
          <a:xfrm>
            <a:off x="995643" y="5075851"/>
            <a:ext cx="4405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Provision </a:t>
            </a:r>
            <a:r>
              <a:rPr lang="fr-FR" b="1" dirty="0"/>
              <a:t>on-</a:t>
            </a:r>
            <a:r>
              <a:rPr lang="fr-FR" b="1" dirty="0" err="1"/>
              <a:t>demand</a:t>
            </a:r>
            <a:r>
              <a:rPr lang="fr-FR" b="1" dirty="0"/>
              <a:t> Cluster, </a:t>
            </a:r>
            <a:r>
              <a:rPr lang="fr-FR" b="1" dirty="0" err="1"/>
              <a:t>VMs</a:t>
            </a:r>
            <a:r>
              <a:rPr lang="fr-FR" b="1" dirty="0"/>
              <a:t> in cluster</a:t>
            </a:r>
          </a:p>
          <a:p>
            <a:r>
              <a:rPr lang="fr-FR" dirty="0" err="1"/>
              <a:t>Choose</a:t>
            </a:r>
            <a:r>
              <a:rPr lang="fr-FR" dirty="0"/>
              <a:t> RAM (compromise perf/</a:t>
            </a:r>
            <a:r>
              <a:rPr lang="fr-FR" dirty="0" err="1"/>
              <a:t>cost</a:t>
            </a:r>
            <a:r>
              <a:rPr lang="fr-FR" dirty="0"/>
              <a:t>) per VM</a:t>
            </a:r>
          </a:p>
          <a:p>
            <a:r>
              <a:rPr lang="fr-FR" dirty="0" err="1"/>
              <a:t>Dedicated</a:t>
            </a:r>
            <a:r>
              <a:rPr lang="fr-FR" dirty="0"/>
              <a:t> for app </a:t>
            </a:r>
            <a:r>
              <a:rPr lang="fr-FR" dirty="0" err="1"/>
              <a:t>workloads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A1A27-3443-E3F3-4828-277840CA8913}"/>
              </a:ext>
            </a:extLst>
          </p:cNvPr>
          <p:cNvSpPr txBox="1"/>
          <p:nvPr/>
        </p:nvSpPr>
        <p:spPr>
          <a:xfrm>
            <a:off x="7223356" y="4533463"/>
            <a:ext cx="338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Storage ONLY </a:t>
            </a:r>
            <a:r>
              <a:rPr lang="fr-FR" sz="2000" dirty="0"/>
              <a:t>Virtual Resource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A86DE-3A81-D674-24C2-BC0DBCC96641}"/>
              </a:ext>
            </a:extLst>
          </p:cNvPr>
          <p:cNvSpPr txBox="1"/>
          <p:nvPr/>
        </p:nvSpPr>
        <p:spPr>
          <a:xfrm>
            <a:off x="7223356" y="5075851"/>
            <a:ext cx="369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, </a:t>
            </a:r>
            <a:r>
              <a:rPr lang="fr-FR" dirty="0" err="1"/>
              <a:t>pay</a:t>
            </a:r>
            <a:r>
              <a:rPr lang="fr-FR" dirty="0"/>
              <a:t> as-</a:t>
            </a:r>
            <a:r>
              <a:rPr lang="fr-FR" dirty="0" err="1"/>
              <a:t>you</a:t>
            </a:r>
            <a:r>
              <a:rPr lang="fr-FR" dirty="0"/>
              <a:t>-go</a:t>
            </a:r>
          </a:p>
          <a:p>
            <a:r>
              <a:rPr lang="fr-FR" dirty="0" err="1"/>
              <a:t>Dedicated</a:t>
            </a:r>
            <a:r>
              <a:rPr lang="fr-FR" dirty="0"/>
              <a:t> hardwares for data </a:t>
            </a:r>
            <a:r>
              <a:rPr lang="fr-FR" dirty="0" err="1"/>
              <a:t>density</a:t>
            </a:r>
            <a:endParaRPr lang="fr-FR" dirty="0"/>
          </a:p>
        </p:txBody>
      </p:sp>
      <p:pic>
        <p:nvPicPr>
          <p:cNvPr id="15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D56418B5-CFE0-A500-9C72-F587A4E96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014" y="5708675"/>
            <a:ext cx="3126913" cy="114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E21F5A-61F9-4ED6-D639-C8E1C296393D}"/>
              </a:ext>
            </a:extLst>
          </p:cNvPr>
          <p:cNvSpPr txBox="1"/>
          <p:nvPr/>
        </p:nvSpPr>
        <p:spPr>
          <a:xfrm>
            <a:off x="273423" y="2052239"/>
            <a:ext cx="3633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Hardware </a:t>
            </a:r>
            <a:r>
              <a:rPr lang="fr-FR" dirty="0" err="1"/>
              <a:t>historical</a:t>
            </a:r>
            <a:r>
              <a:rPr lang="fr-FR" dirty="0"/>
              <a:t> performance</a:t>
            </a:r>
          </a:p>
          <a:p>
            <a:r>
              <a:rPr lang="fr-FR" dirty="0"/>
              <a:t>     </a:t>
            </a:r>
            <a:r>
              <a:rPr lang="fr-FR" dirty="0" err="1"/>
              <a:t>Compute</a:t>
            </a:r>
            <a:r>
              <a:rPr lang="fr-FR" dirty="0"/>
              <a:t> = </a:t>
            </a:r>
            <a:r>
              <a:rPr lang="fr-FR" dirty="0" err="1"/>
              <a:t>linked</a:t>
            </a:r>
            <a:r>
              <a:rPr lang="fr-FR" dirty="0"/>
              <a:t> to Storage</a:t>
            </a:r>
          </a:p>
        </p:txBody>
      </p:sp>
      <p:pic>
        <p:nvPicPr>
          <p:cNvPr id="12292" name="Picture 4" descr="What Is the Memory Controller? (with pictures)">
            <a:extLst>
              <a:ext uri="{FF2B5EF4-FFF2-40B4-BE49-F238E27FC236}">
                <a16:creationId xmlns:a16="http://schemas.microsoft.com/office/drawing/2014/main" id="{1D9FCE4F-8593-18DE-4C39-51F50E0D6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89" y="5910613"/>
            <a:ext cx="2484815" cy="74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E77247-4C10-83C1-1051-50C62A02D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649" y="5873095"/>
            <a:ext cx="1603865" cy="909049"/>
          </a:xfrm>
          <a:prstGeom prst="rect">
            <a:avLst/>
          </a:prstGeom>
        </p:spPr>
      </p:pic>
      <p:pic>
        <p:nvPicPr>
          <p:cNvPr id="12294" name="Picture 6" descr="Benefits of Snagless Pass Through RJ45 Connector - FAQs | RJ45 Connectors &amp;  Ethernet Patch Cords Manufacturer | EXW">
            <a:extLst>
              <a:ext uri="{FF2B5EF4-FFF2-40B4-BE49-F238E27FC236}">
                <a16:creationId xmlns:a16="http://schemas.microsoft.com/office/drawing/2014/main" id="{5BF396B3-E6F4-B6A3-028F-367B2FAA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59" y="5875815"/>
            <a:ext cx="1152268" cy="9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1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F459953-3905-4572-A6B7-C58D9C85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45" y="826255"/>
            <a:ext cx="6364290" cy="555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6E73BF-18BB-4B13-8863-4A753D392195}"/>
              </a:ext>
            </a:extLst>
          </p:cNvPr>
          <p:cNvSpPr txBox="1">
            <a:spLocks/>
          </p:cNvSpPr>
          <p:nvPr/>
        </p:nvSpPr>
        <p:spPr>
          <a:xfrm>
            <a:off x="670397" y="0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Data Density</a:t>
            </a:r>
          </a:p>
        </p:txBody>
      </p:sp>
      <p:pic>
        <p:nvPicPr>
          <p:cNvPr id="6148" name="Picture 4" descr="Dakota Server Storage &amp;amp; Microcloud Solutions | Intel Xeon Scalable  Processors">
            <a:extLst>
              <a:ext uri="{FF2B5EF4-FFF2-40B4-BE49-F238E27FC236}">
                <a16:creationId xmlns:a16="http://schemas.microsoft.com/office/drawing/2014/main" id="{2E3F4165-D322-46D7-BB6A-5655FE8F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" y="2287985"/>
            <a:ext cx="6483658" cy="238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6BEE4-0421-4B2D-B591-BC2A38F32D68}"/>
              </a:ext>
            </a:extLst>
          </p:cNvPr>
          <p:cNvSpPr txBox="1"/>
          <p:nvPr/>
        </p:nvSpPr>
        <p:spPr>
          <a:xfrm>
            <a:off x="1214943" y="5028713"/>
            <a:ext cx="3279103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48 * HDD </a:t>
            </a:r>
            <a:r>
              <a:rPr lang="fr-FR" sz="2177" dirty="0" err="1"/>
              <a:t>disks</a:t>
            </a:r>
            <a:r>
              <a:rPr lang="fr-FR" sz="2177" dirty="0"/>
              <a:t>  in 2U </a:t>
            </a:r>
            <a:r>
              <a:rPr lang="fr-FR" sz="2177" dirty="0" err="1"/>
              <a:t>blade</a:t>
            </a:r>
            <a:endParaRPr lang="fr-FR" sz="217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C4726-80C2-419E-AF0E-00F127F60920}"/>
              </a:ext>
            </a:extLst>
          </p:cNvPr>
          <p:cNvSpPr txBox="1"/>
          <p:nvPr/>
        </p:nvSpPr>
        <p:spPr>
          <a:xfrm>
            <a:off x="6593415" y="5966244"/>
            <a:ext cx="4632422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32 * SSD (E.1 EDSFF)  in 1U </a:t>
            </a:r>
            <a:r>
              <a:rPr lang="fr-FR" sz="2177" dirty="0" err="1"/>
              <a:t>blade</a:t>
            </a:r>
            <a:endParaRPr lang="fr-FR" sz="2177" dirty="0"/>
          </a:p>
          <a:p>
            <a:r>
              <a:rPr lang="fr-FR" sz="2177" dirty="0"/>
              <a:t>… 500 </a:t>
            </a:r>
            <a:r>
              <a:rPr lang="fr-FR" sz="2177" dirty="0" err="1"/>
              <a:t>Tera</a:t>
            </a:r>
            <a:r>
              <a:rPr lang="fr-FR" sz="2177" dirty="0"/>
              <a:t> / 1 </a:t>
            </a:r>
            <a:r>
              <a:rPr lang="fr-FR" sz="2177" dirty="0" err="1"/>
              <a:t>Peta</a:t>
            </a:r>
            <a:r>
              <a:rPr lang="fr-FR" sz="2177" dirty="0"/>
              <a:t> !!   … 200 000 euros</a:t>
            </a:r>
          </a:p>
        </p:txBody>
      </p:sp>
    </p:spTree>
    <p:extLst>
      <p:ext uri="{BB962C8B-B14F-4D97-AF65-F5344CB8AC3E}">
        <p14:creationId xmlns:p14="http://schemas.microsoft.com/office/powerpoint/2010/main" val="260883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97E0-7142-AA18-02FE-3F35D90B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6BE52-6EBC-FB24-149B-1C8B20C1EDBE}"/>
              </a:ext>
            </a:extLst>
          </p:cNvPr>
          <p:cNvSpPr txBox="1"/>
          <p:nvPr/>
        </p:nvSpPr>
        <p:spPr>
          <a:xfrm>
            <a:off x="838200" y="2211009"/>
            <a:ext cx="2439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x 2 </a:t>
            </a:r>
            <a:r>
              <a:rPr lang="fr-FR" dirty="0" err="1"/>
              <a:t>hours</a:t>
            </a:r>
            <a:r>
              <a:rPr lang="fr-FR" dirty="0"/>
              <a:t> of </a:t>
            </a:r>
            <a:r>
              <a:rPr lang="fr-FR" dirty="0" err="1"/>
              <a:t>lessons</a:t>
            </a:r>
            <a:endParaRPr lang="fr-FR" dirty="0"/>
          </a:p>
          <a:p>
            <a:r>
              <a:rPr lang="fr-FR" dirty="0"/>
              <a:t>4 x 2 </a:t>
            </a:r>
            <a:r>
              <a:rPr lang="fr-FR" dirty="0" err="1"/>
              <a:t>hours</a:t>
            </a:r>
            <a:r>
              <a:rPr lang="fr-FR" dirty="0"/>
              <a:t> of Hands-On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FCEE9-FB59-B0F9-E529-6A019E6F1A97}"/>
              </a:ext>
            </a:extLst>
          </p:cNvPr>
          <p:cNvSpPr txBox="1"/>
          <p:nvPr/>
        </p:nvSpPr>
        <p:spPr>
          <a:xfrm>
            <a:off x="4257523" y="2211009"/>
            <a:ext cx="68518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Objective Lesson 1 :  </a:t>
            </a:r>
            <a:r>
              <a:rPr lang="fr-FR" sz="2400" dirty="0" err="1"/>
              <a:t>Overview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BigData</a:t>
            </a:r>
            <a:r>
              <a:rPr lang="fr-FR" sz="2400" dirty="0"/>
              <a:t> ?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Spark ?</a:t>
            </a:r>
          </a:p>
          <a:p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Data </a:t>
            </a:r>
            <a:r>
              <a:rPr lang="fr-FR" sz="2400" dirty="0" err="1"/>
              <a:t>processing</a:t>
            </a:r>
            <a:r>
              <a:rPr lang="fr-FR" sz="2400" dirty="0"/>
              <a:t> ?</a:t>
            </a:r>
          </a:p>
          <a:p>
            <a:r>
              <a:rPr lang="fr-FR" sz="2400" dirty="0"/>
              <a:t>   … </a:t>
            </a:r>
            <a:r>
              <a:rPr lang="fr-FR" sz="2400" dirty="0" err="1"/>
              <a:t>concrete</a:t>
            </a:r>
            <a:r>
              <a:rPr lang="fr-FR" sz="2400" dirty="0"/>
              <a:t> </a:t>
            </a:r>
            <a:r>
              <a:rPr lang="fr-FR" sz="2400" dirty="0" err="1"/>
              <a:t>examples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experience</a:t>
            </a:r>
            <a:r>
              <a:rPr lang="fr-FR" sz="2400" dirty="0"/>
              <a:t> in a </a:t>
            </a:r>
            <a:r>
              <a:rPr lang="fr-FR" sz="2400" dirty="0" err="1"/>
              <a:t>company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961B0-6187-8BA8-C01E-1AE91BF64425}"/>
              </a:ext>
            </a:extLst>
          </p:cNvPr>
          <p:cNvSpPr txBox="1"/>
          <p:nvPr/>
        </p:nvSpPr>
        <p:spPr>
          <a:xfrm>
            <a:off x="4257523" y="5536906"/>
            <a:ext cx="5680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Objective Lesson 2,3,4 :   </a:t>
            </a:r>
            <a:r>
              <a:rPr lang="fr-FR" sz="2400" dirty="0" err="1"/>
              <a:t>Deep</a:t>
            </a:r>
            <a:r>
              <a:rPr lang="fr-FR" sz="2400" dirty="0"/>
              <a:t> Dive in Spark</a:t>
            </a:r>
          </a:p>
          <a:p>
            <a:r>
              <a:rPr lang="fr-FR" sz="24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42028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A5CC-5AFF-E25D-04EF-857D46ED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On-</a:t>
            </a:r>
            <a:r>
              <a:rPr lang="fr-FR" dirty="0" err="1"/>
              <a:t>Premise</a:t>
            </a:r>
            <a:r>
              <a:rPr lang="fr-FR" dirty="0"/>
              <a:t> « Small »  </a:t>
            </a:r>
            <a:r>
              <a:rPr lang="fr-FR" dirty="0" err="1"/>
              <a:t>Datalake</a:t>
            </a:r>
            <a:r>
              <a:rPr lang="fr-FR" dirty="0"/>
              <a:t> 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A1E93-B2CF-729A-2817-29AA3F3601E5}"/>
              </a:ext>
            </a:extLst>
          </p:cNvPr>
          <p:cNvSpPr txBox="1"/>
          <p:nvPr/>
        </p:nvSpPr>
        <p:spPr>
          <a:xfrm>
            <a:off x="2312633" y="2499065"/>
            <a:ext cx="92150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100 servers  for PROD</a:t>
            </a:r>
          </a:p>
          <a:p>
            <a:r>
              <a:rPr lang="fr-FR" sz="2800" dirty="0"/>
              <a:t>( + 120 servers for DEV )</a:t>
            </a:r>
          </a:p>
          <a:p>
            <a:endParaRPr lang="fr-FR" sz="2800" dirty="0"/>
          </a:p>
          <a:p>
            <a:r>
              <a:rPr lang="fr-FR" sz="2800" dirty="0"/>
              <a:t>=     4200 </a:t>
            </a:r>
            <a:r>
              <a:rPr lang="fr-FR" sz="2800" dirty="0" err="1"/>
              <a:t>cores</a:t>
            </a:r>
            <a:r>
              <a:rPr lang="fr-FR" sz="2800" dirty="0"/>
              <a:t>     </a:t>
            </a:r>
          </a:p>
          <a:p>
            <a:r>
              <a:rPr lang="fr-FR" sz="2800" dirty="0"/>
              <a:t>       +   25600 Go RAM   :  25 </a:t>
            </a:r>
            <a:r>
              <a:rPr lang="fr-FR" sz="2800" dirty="0" err="1"/>
              <a:t>Tera</a:t>
            </a:r>
            <a:r>
              <a:rPr lang="fr-FR" sz="2800" dirty="0"/>
              <a:t> of RAMS</a:t>
            </a:r>
          </a:p>
          <a:p>
            <a:r>
              <a:rPr lang="fr-FR" sz="2800" dirty="0"/>
              <a:t>       +    800 </a:t>
            </a:r>
            <a:r>
              <a:rPr lang="fr-FR" sz="2800" dirty="0" err="1"/>
              <a:t>disks</a:t>
            </a:r>
            <a:r>
              <a:rPr lang="fr-FR" sz="2800" dirty="0"/>
              <a:t>             :  2 </a:t>
            </a:r>
            <a:r>
              <a:rPr lang="fr-FR" sz="2800" dirty="0" err="1"/>
              <a:t>Petas</a:t>
            </a:r>
            <a:r>
              <a:rPr lang="fr-FR" sz="2800" dirty="0"/>
              <a:t> of Data  ( 6 </a:t>
            </a:r>
            <a:r>
              <a:rPr lang="fr-FR" sz="2800" dirty="0" err="1"/>
              <a:t>peta</a:t>
            </a:r>
            <a:r>
              <a:rPr lang="fr-FR" sz="2800" dirty="0"/>
              <a:t> of </a:t>
            </a:r>
            <a:r>
              <a:rPr lang="fr-FR" sz="2800" dirty="0" err="1"/>
              <a:t>Disks</a:t>
            </a:r>
            <a:r>
              <a:rPr lang="fr-FR" sz="2800" dirty="0"/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11BF8-84E8-40AF-9846-DC3EC4FB2A48}"/>
              </a:ext>
            </a:extLst>
          </p:cNvPr>
          <p:cNvSpPr txBox="1"/>
          <p:nvPr/>
        </p:nvSpPr>
        <p:spPr>
          <a:xfrm>
            <a:off x="6010182" y="5326601"/>
            <a:ext cx="248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</a:t>
            </a:r>
            <a:r>
              <a:rPr lang="fr-FR" dirty="0" err="1"/>
              <a:t>now</a:t>
            </a:r>
            <a:r>
              <a:rPr lang="fr-FR" dirty="0"/>
              <a:t> 3 </a:t>
            </a:r>
            <a:r>
              <a:rPr lang="fr-FR" dirty="0" err="1"/>
              <a:t>Petas</a:t>
            </a:r>
            <a:r>
              <a:rPr lang="fr-FR" dirty="0"/>
              <a:t> on Azure</a:t>
            </a:r>
          </a:p>
        </p:txBody>
      </p:sp>
    </p:spTree>
    <p:extLst>
      <p:ext uri="{BB962C8B-B14F-4D97-AF65-F5344CB8AC3E}">
        <p14:creationId xmlns:p14="http://schemas.microsoft.com/office/powerpoint/2010/main" val="2424799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B1CE-D1D3-FE25-9782-4BCE5292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31" y="37456"/>
            <a:ext cx="10515600" cy="1037606"/>
          </a:xfrm>
        </p:spPr>
        <p:txBody>
          <a:bodyPr/>
          <a:lstStyle/>
          <a:p>
            <a:pPr algn="ctr"/>
            <a:r>
              <a:rPr lang="fr-FR" dirty="0"/>
              <a:t>Hadoop Cluster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F16B-5C89-3346-2D17-FC73822D30AD}"/>
              </a:ext>
            </a:extLst>
          </p:cNvPr>
          <p:cNvSpPr txBox="1"/>
          <p:nvPr/>
        </p:nvSpPr>
        <p:spPr>
          <a:xfrm>
            <a:off x="9127907" y="5771848"/>
            <a:ext cx="36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Installed</a:t>
            </a:r>
            <a:r>
              <a:rPr lang="fr-FR" dirty="0"/>
              <a:t> Hadoop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2A47A-C717-7993-8B36-16B7AC5B3C3D}"/>
              </a:ext>
            </a:extLst>
          </p:cNvPr>
          <p:cNvSpPr/>
          <p:nvPr/>
        </p:nvSpPr>
        <p:spPr>
          <a:xfrm>
            <a:off x="3408603" y="1261477"/>
            <a:ext cx="6630445" cy="461197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7FEB-F2B9-8EC3-94F7-ECD94A32089F}"/>
              </a:ext>
            </a:extLst>
          </p:cNvPr>
          <p:cNvSpPr/>
          <p:nvPr/>
        </p:nvSpPr>
        <p:spPr>
          <a:xfrm>
            <a:off x="3561003" y="1366535"/>
            <a:ext cx="6318388" cy="440531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FE1BD-0E15-C831-A91E-B75827DF0D93}"/>
              </a:ext>
            </a:extLst>
          </p:cNvPr>
          <p:cNvSpPr txBox="1"/>
          <p:nvPr/>
        </p:nvSpPr>
        <p:spPr>
          <a:xfrm>
            <a:off x="6153858" y="953449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F048-653F-15CA-D495-A1A1A388794C}"/>
              </a:ext>
            </a:extLst>
          </p:cNvPr>
          <p:cNvSpPr/>
          <p:nvPr/>
        </p:nvSpPr>
        <p:spPr>
          <a:xfrm>
            <a:off x="5245130" y="2116440"/>
            <a:ext cx="992618" cy="60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00EB0-6BE7-BE60-CC87-20618A3E6F1C}"/>
              </a:ext>
            </a:extLst>
          </p:cNvPr>
          <p:cNvSpPr/>
          <p:nvPr/>
        </p:nvSpPr>
        <p:spPr>
          <a:xfrm>
            <a:off x="5485364" y="2405037"/>
            <a:ext cx="992619" cy="6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00474-1C1D-753A-DF2C-7B9006A157C6}"/>
              </a:ext>
            </a:extLst>
          </p:cNvPr>
          <p:cNvSpPr/>
          <p:nvPr/>
        </p:nvSpPr>
        <p:spPr>
          <a:xfrm>
            <a:off x="2674413" y="2391631"/>
            <a:ext cx="399142" cy="32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9EB1D0AD-2999-B0CA-3971-4CF1E7278792}"/>
              </a:ext>
            </a:extLst>
          </p:cNvPr>
          <p:cNvSpPr/>
          <p:nvPr/>
        </p:nvSpPr>
        <p:spPr>
          <a:xfrm>
            <a:off x="3152454" y="249281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E8F52-8090-952A-30A1-8FD00E34F131}"/>
              </a:ext>
            </a:extLst>
          </p:cNvPr>
          <p:cNvSpPr txBox="1"/>
          <p:nvPr/>
        </p:nvSpPr>
        <p:spPr>
          <a:xfrm>
            <a:off x="3603816" y="19820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LoadBalancer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1831E-4009-6AFD-0E48-4C464D3C253B}"/>
              </a:ext>
            </a:extLst>
          </p:cNvPr>
          <p:cNvSpPr/>
          <p:nvPr/>
        </p:nvSpPr>
        <p:spPr>
          <a:xfrm>
            <a:off x="4141795" y="2367475"/>
            <a:ext cx="334835" cy="42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D6FE-5D93-ED05-316E-F4445BAE03AD}"/>
              </a:ext>
            </a:extLst>
          </p:cNvPr>
          <p:cNvSpPr txBox="1"/>
          <p:nvPr/>
        </p:nvSpPr>
        <p:spPr>
          <a:xfrm>
            <a:off x="802755" y="1967076"/>
            <a:ext cx="2599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Https</a:t>
            </a:r>
            <a:br>
              <a:rPr lang="fr-FR" dirty="0"/>
            </a:br>
            <a:r>
              <a:rPr lang="fr-FR" dirty="0"/>
              <a:t>Hadoop APIs</a:t>
            </a:r>
          </a:p>
          <a:p>
            <a:r>
              <a:rPr lang="fr-FR" dirty="0"/>
              <a:t>(Knox,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</a:t>
            </a:r>
          </a:p>
          <a:p>
            <a:r>
              <a:rPr lang="fr-FR" dirty="0"/>
              <a:t> </a:t>
            </a:r>
            <a:r>
              <a:rPr lang="fr-FR" dirty="0" err="1"/>
              <a:t>Hdfs</a:t>
            </a:r>
            <a:r>
              <a:rPr lang="fr-FR" dirty="0"/>
              <a:t>, </a:t>
            </a:r>
            <a:r>
              <a:rPr lang="fr-FR" dirty="0" err="1"/>
              <a:t>Hive</a:t>
            </a:r>
            <a:r>
              <a:rPr lang="fr-FR" dirty="0"/>
              <a:t> Hue, </a:t>
            </a:r>
            <a:r>
              <a:rPr lang="fr-FR" dirty="0" err="1"/>
              <a:t>Ambari</a:t>
            </a:r>
            <a:r>
              <a:rPr lang="fr-FR" dirty="0"/>
              <a:t>..)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B46F2-01BA-E402-3B73-1056CAE78DFC}"/>
              </a:ext>
            </a:extLst>
          </p:cNvPr>
          <p:cNvSpPr/>
          <p:nvPr/>
        </p:nvSpPr>
        <p:spPr>
          <a:xfrm>
            <a:off x="3867679" y="3529984"/>
            <a:ext cx="714429" cy="429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22C31-A2E3-A0D6-3EAD-786C32BB9F15}"/>
              </a:ext>
            </a:extLst>
          </p:cNvPr>
          <p:cNvSpPr txBox="1"/>
          <p:nvPr/>
        </p:nvSpPr>
        <p:spPr>
          <a:xfrm>
            <a:off x="759251" y="3429320"/>
            <a:ext cx="2068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SSH</a:t>
            </a:r>
          </a:p>
          <a:p>
            <a:r>
              <a:rPr lang="fr-FR" dirty="0"/>
              <a:t>On « Edge » Node</a:t>
            </a:r>
            <a:br>
              <a:rPr lang="fr-FR" dirty="0"/>
            </a:br>
            <a:r>
              <a:rPr lang="fr-FR" dirty="0"/>
              <a:t>for command line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Spark, ..</a:t>
            </a:r>
          </a:p>
        </p:txBody>
      </p:sp>
      <p:pic>
        <p:nvPicPr>
          <p:cNvPr id="6146" name="Picture 2" descr="Hortonworks - Wikipedia">
            <a:extLst>
              <a:ext uri="{FF2B5EF4-FFF2-40B4-BE49-F238E27FC236}">
                <a16:creationId xmlns:a16="http://schemas.microsoft.com/office/drawing/2014/main" id="{2E9B164A-FAA0-3241-1075-755EEBE3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66" y="6026482"/>
            <a:ext cx="2256807" cy="7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CE2030-3B3A-76F3-94A7-EC2382A62528}"/>
              </a:ext>
            </a:extLst>
          </p:cNvPr>
          <p:cNvSpPr txBox="1"/>
          <p:nvPr/>
        </p:nvSpPr>
        <p:spPr>
          <a:xfrm>
            <a:off x="4560546" y="1482833"/>
            <a:ext cx="26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Main </a:t>
            </a:r>
            <a:r>
              <a:rPr lang="fr-FR" b="1" dirty="0" err="1"/>
              <a:t>HeadNode</a:t>
            </a:r>
            <a:r>
              <a:rPr lang="fr-FR" dirty="0"/>
              <a:t> Server</a:t>
            </a:r>
          </a:p>
          <a:p>
            <a:r>
              <a:rPr lang="fr-FR" dirty="0"/>
              <a:t>(</a:t>
            </a:r>
            <a:r>
              <a:rPr lang="fr-FR" dirty="0" err="1"/>
              <a:t>NameNode</a:t>
            </a:r>
            <a:r>
              <a:rPr lang="fr-FR" dirty="0"/>
              <a:t>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..)</a:t>
            </a:r>
          </a:p>
        </p:txBody>
      </p:sp>
      <p:pic>
        <p:nvPicPr>
          <p:cNvPr id="6148" name="Picture 4" descr="PostgreSQL - Visual Studio Marketplace">
            <a:extLst>
              <a:ext uri="{FF2B5EF4-FFF2-40B4-BE49-F238E27FC236}">
                <a16:creationId xmlns:a16="http://schemas.microsoft.com/office/drawing/2014/main" id="{AEC5A034-D1D5-4796-84E7-BB340ADA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5" y="3159358"/>
            <a:ext cx="361039" cy="3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51CAA-929A-252F-8791-17F8040F9C9B}"/>
              </a:ext>
            </a:extLst>
          </p:cNvPr>
          <p:cNvSpPr txBox="1"/>
          <p:nvPr/>
        </p:nvSpPr>
        <p:spPr>
          <a:xfrm>
            <a:off x="5423973" y="3429679"/>
            <a:ext cx="192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for </a:t>
            </a:r>
          </a:p>
          <a:p>
            <a:r>
              <a:rPr lang="fr-FR" dirty="0" err="1"/>
              <a:t>Oozie,Yarn,Ranger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..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D51280-A4C4-372D-3BF4-82CA500A7276}"/>
              </a:ext>
            </a:extLst>
          </p:cNvPr>
          <p:cNvSpPr/>
          <p:nvPr/>
        </p:nvSpPr>
        <p:spPr>
          <a:xfrm>
            <a:off x="7602123" y="2199469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3654A6D8-C9EE-F1E1-46D1-1B12CF1483D1}"/>
              </a:ext>
            </a:extLst>
          </p:cNvPr>
          <p:cNvSpPr/>
          <p:nvPr/>
        </p:nvSpPr>
        <p:spPr>
          <a:xfrm>
            <a:off x="8421672" y="221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45E39264-F99B-6620-2FDB-2CFF5AF2A894}"/>
              </a:ext>
            </a:extLst>
          </p:cNvPr>
          <p:cNvSpPr/>
          <p:nvPr/>
        </p:nvSpPr>
        <p:spPr>
          <a:xfrm>
            <a:off x="8490052" y="226909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AEDFFAC-871B-97B7-AE62-3072FF661D9A}"/>
              </a:ext>
            </a:extLst>
          </p:cNvPr>
          <p:cNvSpPr/>
          <p:nvPr/>
        </p:nvSpPr>
        <p:spPr>
          <a:xfrm>
            <a:off x="8567209" y="232138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6CF7FA9E-1F1A-299B-473E-D157ACFB23E8}"/>
              </a:ext>
            </a:extLst>
          </p:cNvPr>
          <p:cNvSpPr/>
          <p:nvPr/>
        </p:nvSpPr>
        <p:spPr>
          <a:xfrm>
            <a:off x="8620035" y="23831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87018-383F-8E58-A88E-1D9A06AC6DF7}"/>
              </a:ext>
            </a:extLst>
          </p:cNvPr>
          <p:cNvSpPr txBox="1"/>
          <p:nvPr/>
        </p:nvSpPr>
        <p:spPr>
          <a:xfrm>
            <a:off x="7302312" y="1888150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</a:t>
            </a:r>
            <a:r>
              <a:rPr lang="fr-FR" b="1" dirty="0" err="1"/>
              <a:t>DataNodes</a:t>
            </a:r>
            <a:endParaRPr lang="fr-FR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47DB1-1E68-1BAB-371A-6D298DD8F781}"/>
              </a:ext>
            </a:extLst>
          </p:cNvPr>
          <p:cNvSpPr/>
          <p:nvPr/>
        </p:nvSpPr>
        <p:spPr>
          <a:xfrm>
            <a:off x="7818478" y="262183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55141CF-6A78-7B7B-36BF-B49C08BCBC8B}"/>
              </a:ext>
            </a:extLst>
          </p:cNvPr>
          <p:cNvSpPr/>
          <p:nvPr/>
        </p:nvSpPr>
        <p:spPr>
          <a:xfrm>
            <a:off x="8638027" y="263623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24838E7-F516-7CE4-9A20-4FFFE912F354}"/>
              </a:ext>
            </a:extLst>
          </p:cNvPr>
          <p:cNvSpPr/>
          <p:nvPr/>
        </p:nvSpPr>
        <p:spPr>
          <a:xfrm>
            <a:off x="8706407" y="269146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8DDEE11-07C4-44C9-770E-E9ACA6BA392D}"/>
              </a:ext>
            </a:extLst>
          </p:cNvPr>
          <p:cNvSpPr/>
          <p:nvPr/>
        </p:nvSpPr>
        <p:spPr>
          <a:xfrm>
            <a:off x="8783564" y="274374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8EF41A2-C818-1B94-9EDB-43F8AE71739E}"/>
              </a:ext>
            </a:extLst>
          </p:cNvPr>
          <p:cNvSpPr/>
          <p:nvPr/>
        </p:nvSpPr>
        <p:spPr>
          <a:xfrm>
            <a:off x="8836390" y="280551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649C12-4D7F-0A2D-9F4D-57709DC60F7D}"/>
              </a:ext>
            </a:extLst>
          </p:cNvPr>
          <p:cNvSpPr/>
          <p:nvPr/>
        </p:nvSpPr>
        <p:spPr>
          <a:xfrm>
            <a:off x="8039800" y="307962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3E55C1BE-8B4C-D67A-FDD8-C4F5E32CF386}"/>
              </a:ext>
            </a:extLst>
          </p:cNvPr>
          <p:cNvSpPr/>
          <p:nvPr/>
        </p:nvSpPr>
        <p:spPr>
          <a:xfrm>
            <a:off x="8859349" y="30940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8680086-C894-F2B1-42BD-9C0D051E3AA8}"/>
              </a:ext>
            </a:extLst>
          </p:cNvPr>
          <p:cNvSpPr/>
          <p:nvPr/>
        </p:nvSpPr>
        <p:spPr>
          <a:xfrm>
            <a:off x="8927729" y="31492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12630136-CB7E-D337-47F5-73FD2234C245}"/>
              </a:ext>
            </a:extLst>
          </p:cNvPr>
          <p:cNvSpPr/>
          <p:nvPr/>
        </p:nvSpPr>
        <p:spPr>
          <a:xfrm>
            <a:off x="9004886" y="32015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E1A29015-C3E9-8FBF-1AE7-DDE628CF4670}"/>
              </a:ext>
            </a:extLst>
          </p:cNvPr>
          <p:cNvSpPr/>
          <p:nvPr/>
        </p:nvSpPr>
        <p:spPr>
          <a:xfrm>
            <a:off x="9057712" y="326330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3B41A2-1159-53AC-3396-90A0BC705114}"/>
              </a:ext>
            </a:extLst>
          </p:cNvPr>
          <p:cNvSpPr/>
          <p:nvPr/>
        </p:nvSpPr>
        <p:spPr>
          <a:xfrm>
            <a:off x="8225994" y="352630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3282CAC5-5627-0825-0D45-E07E2874EC3B}"/>
              </a:ext>
            </a:extLst>
          </p:cNvPr>
          <p:cNvSpPr/>
          <p:nvPr/>
        </p:nvSpPr>
        <p:spPr>
          <a:xfrm>
            <a:off x="9045543" y="35407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BEA40400-116F-A434-CFA3-8F931894AAD3}"/>
              </a:ext>
            </a:extLst>
          </p:cNvPr>
          <p:cNvSpPr/>
          <p:nvPr/>
        </p:nvSpPr>
        <p:spPr>
          <a:xfrm>
            <a:off x="9113923" y="35959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859C3BF1-5240-58C4-6DF2-ED7ED01CF30D}"/>
              </a:ext>
            </a:extLst>
          </p:cNvPr>
          <p:cNvSpPr/>
          <p:nvPr/>
        </p:nvSpPr>
        <p:spPr>
          <a:xfrm>
            <a:off x="9191080" y="364821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63A9B018-CF4E-0920-F30D-72100CE3A7EA}"/>
              </a:ext>
            </a:extLst>
          </p:cNvPr>
          <p:cNvSpPr/>
          <p:nvPr/>
        </p:nvSpPr>
        <p:spPr>
          <a:xfrm>
            <a:off x="9243906" y="370998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BB291-14CF-DDD7-513D-53636D56294C}"/>
              </a:ext>
            </a:extLst>
          </p:cNvPr>
          <p:cNvSpPr/>
          <p:nvPr/>
        </p:nvSpPr>
        <p:spPr>
          <a:xfrm>
            <a:off x="8421672" y="3966421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389FBC6F-950F-29BA-ADE5-6A5C4764AE79}"/>
              </a:ext>
            </a:extLst>
          </p:cNvPr>
          <p:cNvSpPr/>
          <p:nvPr/>
        </p:nvSpPr>
        <p:spPr>
          <a:xfrm>
            <a:off x="9241221" y="398082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CD719874-69B2-A467-B2E0-4333D0C0A98F}"/>
              </a:ext>
            </a:extLst>
          </p:cNvPr>
          <p:cNvSpPr/>
          <p:nvPr/>
        </p:nvSpPr>
        <p:spPr>
          <a:xfrm>
            <a:off x="9309601" y="40360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3759F031-D7D9-F21C-ABBF-0A0FD70636AC}"/>
              </a:ext>
            </a:extLst>
          </p:cNvPr>
          <p:cNvSpPr/>
          <p:nvPr/>
        </p:nvSpPr>
        <p:spPr>
          <a:xfrm>
            <a:off x="9386758" y="40883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F4B5AA26-F4CE-CAA3-1AAE-B19D880A5093}"/>
              </a:ext>
            </a:extLst>
          </p:cNvPr>
          <p:cNvSpPr/>
          <p:nvPr/>
        </p:nvSpPr>
        <p:spPr>
          <a:xfrm>
            <a:off x="9439584" y="415010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44140EF7-36DE-8869-529E-6EC15427A699}"/>
              </a:ext>
            </a:extLst>
          </p:cNvPr>
          <p:cNvSpPr/>
          <p:nvPr/>
        </p:nvSpPr>
        <p:spPr>
          <a:xfrm>
            <a:off x="3127931" y="3667734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1A083B-93AC-554B-3B6B-B0E9045BA353}"/>
              </a:ext>
            </a:extLst>
          </p:cNvPr>
          <p:cNvSpPr/>
          <p:nvPr/>
        </p:nvSpPr>
        <p:spPr>
          <a:xfrm>
            <a:off x="3876592" y="4813905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35B00399-59B6-1C3B-6981-C5CA8797BA41}"/>
              </a:ext>
            </a:extLst>
          </p:cNvPr>
          <p:cNvSpPr/>
          <p:nvPr/>
        </p:nvSpPr>
        <p:spPr>
          <a:xfrm>
            <a:off x="4732853" y="47486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367A7E16-C0B6-7691-6D25-0AD3746ACAE0}"/>
              </a:ext>
            </a:extLst>
          </p:cNvPr>
          <p:cNvSpPr/>
          <p:nvPr/>
        </p:nvSpPr>
        <p:spPr>
          <a:xfrm>
            <a:off x="4801233" y="480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D82C5574-8DCF-0414-E199-338A3F237510}"/>
              </a:ext>
            </a:extLst>
          </p:cNvPr>
          <p:cNvSpPr/>
          <p:nvPr/>
        </p:nvSpPr>
        <p:spPr>
          <a:xfrm>
            <a:off x="4878390" y="485615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B66A2798-7F2B-C13C-9809-E6BB34883C52}"/>
              </a:ext>
            </a:extLst>
          </p:cNvPr>
          <p:cNvSpPr/>
          <p:nvPr/>
        </p:nvSpPr>
        <p:spPr>
          <a:xfrm>
            <a:off x="4931216" y="49179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D8FBC4-DDA6-BB1E-4BF7-5F98E7525B2E}"/>
              </a:ext>
            </a:extLst>
          </p:cNvPr>
          <p:cNvSpPr/>
          <p:nvPr/>
        </p:nvSpPr>
        <p:spPr>
          <a:xfrm>
            <a:off x="8626486" y="4395350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4B750C86-9483-8842-7332-0BAA233D665C}"/>
              </a:ext>
            </a:extLst>
          </p:cNvPr>
          <p:cNvSpPr/>
          <p:nvPr/>
        </p:nvSpPr>
        <p:spPr>
          <a:xfrm>
            <a:off x="9446035" y="44097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852711D9-4B25-3F60-EF4D-A7BA0E96B70E}"/>
              </a:ext>
            </a:extLst>
          </p:cNvPr>
          <p:cNvSpPr/>
          <p:nvPr/>
        </p:nvSpPr>
        <p:spPr>
          <a:xfrm>
            <a:off x="9514415" y="446497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F8D09E47-E13E-3E14-1AD4-94C4A7CECC52}"/>
              </a:ext>
            </a:extLst>
          </p:cNvPr>
          <p:cNvSpPr/>
          <p:nvPr/>
        </p:nvSpPr>
        <p:spPr>
          <a:xfrm>
            <a:off x="9591572" y="451726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B06BAB50-B9A3-AA9D-B020-2F93E717248C}"/>
              </a:ext>
            </a:extLst>
          </p:cNvPr>
          <p:cNvSpPr/>
          <p:nvPr/>
        </p:nvSpPr>
        <p:spPr>
          <a:xfrm>
            <a:off x="9644398" y="45790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D38F1-335B-D889-509C-2D0584A6E735}"/>
              </a:ext>
            </a:extLst>
          </p:cNvPr>
          <p:cNvSpPr/>
          <p:nvPr/>
        </p:nvSpPr>
        <p:spPr>
          <a:xfrm>
            <a:off x="3942043" y="5103424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F62EB61A-C646-9361-AD60-AD65B813A060}"/>
              </a:ext>
            </a:extLst>
          </p:cNvPr>
          <p:cNvSpPr/>
          <p:nvPr/>
        </p:nvSpPr>
        <p:spPr>
          <a:xfrm>
            <a:off x="4798304" y="503817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9210EF82-9114-8A82-4702-E4D486BC0CC1}"/>
              </a:ext>
            </a:extLst>
          </p:cNvPr>
          <p:cNvSpPr/>
          <p:nvPr/>
        </p:nvSpPr>
        <p:spPr>
          <a:xfrm>
            <a:off x="4866684" y="509339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21D925AC-2C99-0686-F1A7-E60D530F225D}"/>
              </a:ext>
            </a:extLst>
          </p:cNvPr>
          <p:cNvSpPr/>
          <p:nvPr/>
        </p:nvSpPr>
        <p:spPr>
          <a:xfrm>
            <a:off x="4943841" y="514567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7FEB221-FFD9-12AA-7C02-690975249862}"/>
              </a:ext>
            </a:extLst>
          </p:cNvPr>
          <p:cNvSpPr/>
          <p:nvPr/>
        </p:nvSpPr>
        <p:spPr>
          <a:xfrm>
            <a:off x="4996667" y="520744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597A7-1849-5F14-F25B-CDD4D7D2E5FC}"/>
              </a:ext>
            </a:extLst>
          </p:cNvPr>
          <p:cNvSpPr/>
          <p:nvPr/>
        </p:nvSpPr>
        <p:spPr>
          <a:xfrm>
            <a:off x="4036249" y="5407931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Cylinder 62">
            <a:extLst>
              <a:ext uri="{FF2B5EF4-FFF2-40B4-BE49-F238E27FC236}">
                <a16:creationId xmlns:a16="http://schemas.microsoft.com/office/drawing/2014/main" id="{37749F40-CDBB-F0BD-70EC-EF7081819E15}"/>
              </a:ext>
            </a:extLst>
          </p:cNvPr>
          <p:cNvSpPr/>
          <p:nvPr/>
        </p:nvSpPr>
        <p:spPr>
          <a:xfrm>
            <a:off x="4892510" y="534267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4" name="Cylinder 6143">
            <a:extLst>
              <a:ext uri="{FF2B5EF4-FFF2-40B4-BE49-F238E27FC236}">
                <a16:creationId xmlns:a16="http://schemas.microsoft.com/office/drawing/2014/main" id="{2174C4FC-AF72-E8A3-4D66-6128FEA74C5D}"/>
              </a:ext>
            </a:extLst>
          </p:cNvPr>
          <p:cNvSpPr/>
          <p:nvPr/>
        </p:nvSpPr>
        <p:spPr>
          <a:xfrm>
            <a:off x="4960890" y="539790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5" name="Cylinder 6144">
            <a:extLst>
              <a:ext uri="{FF2B5EF4-FFF2-40B4-BE49-F238E27FC236}">
                <a16:creationId xmlns:a16="http://schemas.microsoft.com/office/drawing/2014/main" id="{19D7F7EF-1DD9-140B-C3BA-1E49EA35A84C}"/>
              </a:ext>
            </a:extLst>
          </p:cNvPr>
          <p:cNvSpPr/>
          <p:nvPr/>
        </p:nvSpPr>
        <p:spPr>
          <a:xfrm>
            <a:off x="5038047" y="545018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7" name="Cylinder 6146">
            <a:extLst>
              <a:ext uri="{FF2B5EF4-FFF2-40B4-BE49-F238E27FC236}">
                <a16:creationId xmlns:a16="http://schemas.microsoft.com/office/drawing/2014/main" id="{A72CC6BF-5B4F-C34F-9D25-59FAE56A024B}"/>
              </a:ext>
            </a:extLst>
          </p:cNvPr>
          <p:cNvSpPr/>
          <p:nvPr/>
        </p:nvSpPr>
        <p:spPr>
          <a:xfrm>
            <a:off x="5090873" y="55119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9" name="Flowchart: Direct Access Storage 6148">
            <a:extLst>
              <a:ext uri="{FF2B5EF4-FFF2-40B4-BE49-F238E27FC236}">
                <a16:creationId xmlns:a16="http://schemas.microsoft.com/office/drawing/2014/main" id="{EDCF461F-C7FC-D0A3-D58C-8EFE58CBF338}"/>
              </a:ext>
            </a:extLst>
          </p:cNvPr>
          <p:cNvSpPr/>
          <p:nvPr/>
        </p:nvSpPr>
        <p:spPr>
          <a:xfrm>
            <a:off x="3174389" y="5166433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50E70521-1105-86D8-7D07-EAFC5DB37034}"/>
              </a:ext>
            </a:extLst>
          </p:cNvPr>
          <p:cNvSpPr txBox="1"/>
          <p:nvPr/>
        </p:nvSpPr>
        <p:spPr>
          <a:xfrm>
            <a:off x="723928" y="4998335"/>
            <a:ext cx="216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streaming</a:t>
            </a:r>
          </a:p>
          <a:p>
            <a:r>
              <a:rPr lang="fr-FR" b="1" dirty="0"/>
              <a:t>Kafka</a:t>
            </a:r>
            <a:r>
              <a:rPr lang="fr-FR" dirty="0"/>
              <a:t>, </a:t>
            </a:r>
            <a:r>
              <a:rPr lang="fr-FR" dirty="0" err="1"/>
              <a:t>Jms</a:t>
            </a:r>
            <a:r>
              <a:rPr lang="fr-FR" dirty="0"/>
              <a:t>, </a:t>
            </a:r>
            <a:r>
              <a:rPr lang="fr-FR" dirty="0" err="1"/>
              <a:t>tibcoEMS</a:t>
            </a:r>
            <a:endParaRPr lang="fr-FR" dirty="0"/>
          </a:p>
          <a:p>
            <a:r>
              <a:rPr lang="fr-FR" dirty="0" err="1"/>
              <a:t>Flume</a:t>
            </a:r>
            <a:r>
              <a:rPr lang="fr-FR" dirty="0"/>
              <a:t> + http front</a:t>
            </a: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34A14935-95F6-9A0A-B5CE-2FDE31449577}"/>
              </a:ext>
            </a:extLst>
          </p:cNvPr>
          <p:cNvSpPr txBox="1"/>
          <p:nvPr/>
        </p:nvSpPr>
        <p:spPr>
          <a:xfrm>
            <a:off x="3659803" y="4406931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 Kafka Brokers</a:t>
            </a:r>
          </a:p>
        </p:txBody>
      </p:sp>
      <p:sp>
        <p:nvSpPr>
          <p:cNvPr id="6152" name="TextBox 6151">
            <a:extLst>
              <a:ext uri="{FF2B5EF4-FFF2-40B4-BE49-F238E27FC236}">
                <a16:creationId xmlns:a16="http://schemas.microsoft.com/office/drawing/2014/main" id="{1EEE6EEB-ACD5-2522-7A2A-662B36FEF522}"/>
              </a:ext>
            </a:extLst>
          </p:cNvPr>
          <p:cNvSpPr txBox="1"/>
          <p:nvPr/>
        </p:nvSpPr>
        <p:spPr>
          <a:xfrm>
            <a:off x="3897749" y="356746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_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2329D3D-CA78-33AE-9E8C-AFF54972791E}"/>
              </a:ext>
            </a:extLst>
          </p:cNvPr>
          <p:cNvSpPr/>
          <p:nvPr/>
        </p:nvSpPr>
        <p:spPr>
          <a:xfrm>
            <a:off x="6674096" y="516861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4" name="Flowchart: Direct Access Storage 6153">
            <a:extLst>
              <a:ext uri="{FF2B5EF4-FFF2-40B4-BE49-F238E27FC236}">
                <a16:creationId xmlns:a16="http://schemas.microsoft.com/office/drawing/2014/main" id="{DA17DC1E-D45B-FE5B-873F-9A99E46A3887}"/>
              </a:ext>
            </a:extLst>
          </p:cNvPr>
          <p:cNvSpPr/>
          <p:nvPr/>
        </p:nvSpPr>
        <p:spPr>
          <a:xfrm rot="5400000">
            <a:off x="6781369" y="584165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5" name="TextBox 6154">
            <a:extLst>
              <a:ext uri="{FF2B5EF4-FFF2-40B4-BE49-F238E27FC236}">
                <a16:creationId xmlns:a16="http://schemas.microsoft.com/office/drawing/2014/main" id="{BFF7BC90-26CE-13B9-A74C-9E80F73C944D}"/>
              </a:ext>
            </a:extLst>
          </p:cNvPr>
          <p:cNvSpPr txBox="1"/>
          <p:nvPr/>
        </p:nvSpPr>
        <p:spPr>
          <a:xfrm>
            <a:off x="6139059" y="6307679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for ADMIN (</a:t>
            </a:r>
            <a:r>
              <a:rPr lang="fr-FR" dirty="0" err="1"/>
              <a:t>Internal</a:t>
            </a:r>
            <a:r>
              <a:rPr lang="fr-FR" dirty="0"/>
              <a:t> APIs)</a:t>
            </a:r>
          </a:p>
        </p:txBody>
      </p:sp>
    </p:spTree>
    <p:extLst>
      <p:ext uri="{BB962C8B-B14F-4D97-AF65-F5344CB8AC3E}">
        <p14:creationId xmlns:p14="http://schemas.microsoft.com/office/powerpoint/2010/main" val="178908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94531" y="229497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7735CF-5868-6814-75FC-8F123C88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sz="3500" b="1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1680605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9FE9-C1A2-E019-6BD7-18C235E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9" y="1548067"/>
            <a:ext cx="11630781" cy="411250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Handling 1 Server + 1 Disk</a:t>
            </a:r>
            <a:br>
              <a:rPr lang="fr-FR" dirty="0"/>
            </a:br>
            <a:r>
              <a:rPr lang="fr-FR" dirty="0"/>
              <a:t> … OK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SSH,Bash,Java</a:t>
            </a:r>
            <a:r>
              <a:rPr lang="fr-FR" dirty="0"/>
              <a:t>...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How to </a:t>
            </a:r>
            <a:r>
              <a:rPr lang="fr-FR" dirty="0" err="1"/>
              <a:t>handle</a:t>
            </a:r>
            <a:r>
              <a:rPr lang="fr-FR" dirty="0"/>
              <a:t> 300 Servers ?</a:t>
            </a:r>
            <a:br>
              <a:rPr lang="fr-FR" dirty="0"/>
            </a:br>
            <a:r>
              <a:rPr lang="fr-FR" dirty="0"/>
              <a:t>1 Billions Files ? In 50 Millions Directories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… At </a:t>
            </a:r>
            <a:r>
              <a:rPr lang="fr-FR" dirty="0" err="1"/>
              <a:t>Scale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(performance, and </a:t>
            </a:r>
            <a:r>
              <a:rPr lang="fr-FR" dirty="0" err="1"/>
              <a:t>way</a:t>
            </a:r>
            <a:r>
              <a:rPr lang="fr-FR" dirty="0"/>
              <a:t> of </a:t>
            </a:r>
            <a:r>
              <a:rPr lang="fr-FR" dirty="0" err="1"/>
              <a:t>working</a:t>
            </a:r>
            <a:r>
              <a:rPr lang="fr-FR" dirty="0"/>
              <a:t> in IT teams)</a:t>
            </a:r>
          </a:p>
        </p:txBody>
      </p:sp>
    </p:spTree>
    <p:extLst>
      <p:ext uri="{BB962C8B-B14F-4D97-AF65-F5344CB8AC3E}">
        <p14:creationId xmlns:p14="http://schemas.microsoft.com/office/powerpoint/2010/main" val="211718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2253-86D7-E713-E0A2-69A3CBD5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9" y="365125"/>
            <a:ext cx="11940418" cy="1325563"/>
          </a:xfrm>
        </p:spPr>
        <p:txBody>
          <a:bodyPr/>
          <a:lstStyle/>
          <a:p>
            <a:r>
              <a:rPr lang="fr-FR" dirty="0"/>
              <a:t>Challenge #1: </a:t>
            </a:r>
            <a:r>
              <a:rPr lang="fr-FR" dirty="0" err="1"/>
              <a:t>Unify</a:t>
            </a:r>
            <a:r>
              <a:rPr lang="fr-FR" dirty="0"/>
              <a:t> « Virtual » Storage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8DCD11A-A3E4-CA36-1F63-E60EC8B18EC6}"/>
              </a:ext>
            </a:extLst>
          </p:cNvPr>
          <p:cNvSpPr/>
          <p:nvPr/>
        </p:nvSpPr>
        <p:spPr>
          <a:xfrm>
            <a:off x="2175691" y="182151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7CF7B05-BED3-AE6B-7A81-DE8139978BA7}"/>
              </a:ext>
            </a:extLst>
          </p:cNvPr>
          <p:cNvSpPr/>
          <p:nvPr/>
        </p:nvSpPr>
        <p:spPr>
          <a:xfrm>
            <a:off x="2244071" y="187674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A21B136-6A5F-183F-BDBB-D003BD68EAB6}"/>
              </a:ext>
            </a:extLst>
          </p:cNvPr>
          <p:cNvSpPr/>
          <p:nvPr/>
        </p:nvSpPr>
        <p:spPr>
          <a:xfrm>
            <a:off x="2321228" y="192902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86F5FB4-C742-ECC1-9AB4-9F28E537B4E9}"/>
              </a:ext>
            </a:extLst>
          </p:cNvPr>
          <p:cNvSpPr/>
          <p:nvPr/>
        </p:nvSpPr>
        <p:spPr>
          <a:xfrm>
            <a:off x="2374054" y="199079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8D64B590-D269-F6A4-F905-4610A43D7A6D}"/>
              </a:ext>
            </a:extLst>
          </p:cNvPr>
          <p:cNvSpPr/>
          <p:nvPr/>
        </p:nvSpPr>
        <p:spPr>
          <a:xfrm>
            <a:off x="2392046" y="234064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C8816D-AB16-7D07-8662-02E664ADC4AA}"/>
              </a:ext>
            </a:extLst>
          </p:cNvPr>
          <p:cNvSpPr/>
          <p:nvPr/>
        </p:nvSpPr>
        <p:spPr>
          <a:xfrm>
            <a:off x="2460426" y="239586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B793CB38-A20A-7A42-BE07-ADDDD787720D}"/>
              </a:ext>
            </a:extLst>
          </p:cNvPr>
          <p:cNvSpPr/>
          <p:nvPr/>
        </p:nvSpPr>
        <p:spPr>
          <a:xfrm>
            <a:off x="2537583" y="24481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2BA5BC9-D482-7C0C-0F68-3C040DAECA62}"/>
              </a:ext>
            </a:extLst>
          </p:cNvPr>
          <p:cNvSpPr/>
          <p:nvPr/>
        </p:nvSpPr>
        <p:spPr>
          <a:xfrm>
            <a:off x="2590409" y="250992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E6148935-ECFF-4ED9-D683-6C2BA917AB3B}"/>
              </a:ext>
            </a:extLst>
          </p:cNvPr>
          <p:cNvSpPr/>
          <p:nvPr/>
        </p:nvSpPr>
        <p:spPr>
          <a:xfrm>
            <a:off x="2613368" y="27984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0A2EF0BE-0104-43AD-9927-796C7140C938}"/>
              </a:ext>
            </a:extLst>
          </p:cNvPr>
          <p:cNvSpPr/>
          <p:nvPr/>
        </p:nvSpPr>
        <p:spPr>
          <a:xfrm>
            <a:off x="2681748" y="28536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92F65CE1-3C92-3A9E-8110-4496C7FDD64C}"/>
              </a:ext>
            </a:extLst>
          </p:cNvPr>
          <p:cNvSpPr/>
          <p:nvPr/>
        </p:nvSpPr>
        <p:spPr>
          <a:xfrm>
            <a:off x="2758905" y="290593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DE6D7816-A02B-B25A-0038-B9DEC3F99A33}"/>
              </a:ext>
            </a:extLst>
          </p:cNvPr>
          <p:cNvSpPr/>
          <p:nvPr/>
        </p:nvSpPr>
        <p:spPr>
          <a:xfrm>
            <a:off x="2811731" y="296770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6B2149F4-7313-6818-CFB3-85E60B180F70}"/>
              </a:ext>
            </a:extLst>
          </p:cNvPr>
          <p:cNvSpPr/>
          <p:nvPr/>
        </p:nvSpPr>
        <p:spPr>
          <a:xfrm>
            <a:off x="2799562" y="324511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AB17997E-C050-4553-711B-0BB01F913473}"/>
              </a:ext>
            </a:extLst>
          </p:cNvPr>
          <p:cNvSpPr/>
          <p:nvPr/>
        </p:nvSpPr>
        <p:spPr>
          <a:xfrm>
            <a:off x="2867942" y="33003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8CF8F44C-1154-D0CC-CF7C-C7718E54CFF9}"/>
              </a:ext>
            </a:extLst>
          </p:cNvPr>
          <p:cNvSpPr/>
          <p:nvPr/>
        </p:nvSpPr>
        <p:spPr>
          <a:xfrm>
            <a:off x="2945099" y="335261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AD810A8-2A24-B271-7F4D-84F2C0F568EC}"/>
              </a:ext>
            </a:extLst>
          </p:cNvPr>
          <p:cNvSpPr/>
          <p:nvPr/>
        </p:nvSpPr>
        <p:spPr>
          <a:xfrm>
            <a:off x="2997925" y="341438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F13BF4D1-73D4-1874-A8B4-180273C54F60}"/>
              </a:ext>
            </a:extLst>
          </p:cNvPr>
          <p:cNvSpPr/>
          <p:nvPr/>
        </p:nvSpPr>
        <p:spPr>
          <a:xfrm>
            <a:off x="2995240" y="36852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7BF8B29A-63A7-E8CF-E9E8-92104D7ECC23}"/>
              </a:ext>
            </a:extLst>
          </p:cNvPr>
          <p:cNvSpPr/>
          <p:nvPr/>
        </p:nvSpPr>
        <p:spPr>
          <a:xfrm>
            <a:off x="3063620" y="374045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1560B78-7841-EB5E-87F3-8BCC18A6FC63}"/>
              </a:ext>
            </a:extLst>
          </p:cNvPr>
          <p:cNvSpPr/>
          <p:nvPr/>
        </p:nvSpPr>
        <p:spPr>
          <a:xfrm>
            <a:off x="3140777" y="379273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4A825BC8-6E37-A55C-1F16-18EBF61E7683}"/>
              </a:ext>
            </a:extLst>
          </p:cNvPr>
          <p:cNvSpPr/>
          <p:nvPr/>
        </p:nvSpPr>
        <p:spPr>
          <a:xfrm>
            <a:off x="3193603" y="38545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DA5AE7C0-B344-B86A-4315-57FD23DB13D3}"/>
              </a:ext>
            </a:extLst>
          </p:cNvPr>
          <p:cNvSpPr/>
          <p:nvPr/>
        </p:nvSpPr>
        <p:spPr>
          <a:xfrm>
            <a:off x="3200054" y="411415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0720775-576C-E944-E38B-EA2093EDB9AE}"/>
              </a:ext>
            </a:extLst>
          </p:cNvPr>
          <p:cNvSpPr/>
          <p:nvPr/>
        </p:nvSpPr>
        <p:spPr>
          <a:xfrm>
            <a:off x="3268434" y="416938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769DB75-E94A-BE41-7921-28634A6E9FBD}"/>
              </a:ext>
            </a:extLst>
          </p:cNvPr>
          <p:cNvSpPr/>
          <p:nvPr/>
        </p:nvSpPr>
        <p:spPr>
          <a:xfrm>
            <a:off x="3345591" y="422166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2F400B6B-D84C-66B3-28E4-9AFD983AA41F}"/>
              </a:ext>
            </a:extLst>
          </p:cNvPr>
          <p:cNvSpPr/>
          <p:nvPr/>
        </p:nvSpPr>
        <p:spPr>
          <a:xfrm>
            <a:off x="3398417" y="428343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5D1CED9-AE33-0844-D66E-7D0971B6F12A}"/>
              </a:ext>
            </a:extLst>
          </p:cNvPr>
          <p:cNvSpPr/>
          <p:nvPr/>
        </p:nvSpPr>
        <p:spPr>
          <a:xfrm rot="16200000">
            <a:off x="2570932" y="423908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3C9A1-D40F-1388-4E61-EDED8A8C8963}"/>
              </a:ext>
            </a:extLst>
          </p:cNvPr>
          <p:cNvSpPr txBox="1"/>
          <p:nvPr/>
        </p:nvSpPr>
        <p:spPr>
          <a:xfrm>
            <a:off x="1250362" y="5181270"/>
            <a:ext cx="4462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Physical « </a:t>
            </a:r>
            <a:r>
              <a:rPr lang="fr-FR" sz="2400" b="1" dirty="0"/>
              <a:t>Storage</a:t>
            </a:r>
            <a:r>
              <a:rPr lang="fr-FR" sz="2400" dirty="0"/>
              <a:t> » </a:t>
            </a:r>
            <a:r>
              <a:rPr lang="fr-FR" sz="2400" dirty="0" err="1"/>
              <a:t>Resources</a:t>
            </a:r>
            <a:endParaRPr lang="fr-FR" sz="2400" dirty="0"/>
          </a:p>
          <a:p>
            <a:r>
              <a:rPr lang="fr-FR" sz="2400" dirty="0"/>
              <a:t>= 800 HDD </a:t>
            </a:r>
            <a:r>
              <a:rPr lang="fr-FR" sz="2400" dirty="0" err="1"/>
              <a:t>Disks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   (on 100 Linux servers + network)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3D3FF2-681A-71CF-9156-010C36344EE7}"/>
              </a:ext>
            </a:extLst>
          </p:cNvPr>
          <p:cNvSpPr/>
          <p:nvPr/>
        </p:nvSpPr>
        <p:spPr>
          <a:xfrm>
            <a:off x="6598291" y="2254080"/>
            <a:ext cx="1152337" cy="1766766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34598430-00CB-3F26-BAF6-6419DD57DE06}"/>
              </a:ext>
            </a:extLst>
          </p:cNvPr>
          <p:cNvSpPr/>
          <p:nvPr/>
        </p:nvSpPr>
        <p:spPr>
          <a:xfrm>
            <a:off x="4567121" y="2800170"/>
            <a:ext cx="1265201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9C4EB18-5D59-A947-B0EA-592D6BF4EB4F}"/>
              </a:ext>
            </a:extLst>
          </p:cNvPr>
          <p:cNvSpPr/>
          <p:nvPr/>
        </p:nvSpPr>
        <p:spPr>
          <a:xfrm rot="16200000">
            <a:off x="7002913" y="423908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2FA7DE-3252-AE0A-EC3F-2A33F3C91FEB}"/>
              </a:ext>
            </a:extLst>
          </p:cNvPr>
          <p:cNvSpPr txBox="1"/>
          <p:nvPr/>
        </p:nvSpPr>
        <p:spPr>
          <a:xfrm>
            <a:off x="6192476" y="5219072"/>
            <a:ext cx="5241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(Abstract)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8F0B98-78E6-84B1-23F2-2AF07E2BA496}"/>
              </a:ext>
            </a:extLst>
          </p:cNvPr>
          <p:cNvSpPr/>
          <p:nvPr/>
        </p:nvSpPr>
        <p:spPr>
          <a:xfrm>
            <a:off x="9009255" y="250992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CDFA6FC-3C68-81EA-F431-163841E5F0A3}"/>
              </a:ext>
            </a:extLst>
          </p:cNvPr>
          <p:cNvSpPr/>
          <p:nvPr/>
        </p:nvSpPr>
        <p:spPr>
          <a:xfrm rot="10800000">
            <a:off x="8997774" y="2990142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310E63-0B95-C8A8-00C0-D87B4DC30A3C}"/>
              </a:ext>
            </a:extLst>
          </p:cNvPr>
          <p:cNvSpPr txBox="1"/>
          <p:nvPr/>
        </p:nvSpPr>
        <p:spPr>
          <a:xfrm>
            <a:off x="10208441" y="2738029"/>
            <a:ext cx="191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59131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A3D1-78B2-FC63-12DE-882F1B0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3" y="365125"/>
            <a:ext cx="11824304" cy="1325563"/>
          </a:xfrm>
        </p:spPr>
        <p:txBody>
          <a:bodyPr/>
          <a:lstStyle/>
          <a:p>
            <a:r>
              <a:rPr lang="fr-FR" dirty="0" err="1"/>
              <a:t>Mind</a:t>
            </a:r>
            <a:r>
              <a:rPr lang="fr-FR" dirty="0"/>
              <a:t> Shift  .. </a:t>
            </a:r>
            <a:r>
              <a:rPr lang="fr-FR" dirty="0" err="1"/>
              <a:t>Datalake</a:t>
            </a:r>
            <a:r>
              <a:rPr lang="fr-FR" dirty="0"/>
              <a:t> </a:t>
            </a:r>
            <a:r>
              <a:rPr lang="fr-FR" dirty="0" err="1"/>
              <a:t>FileSystem</a:t>
            </a:r>
            <a:r>
              <a:rPr lang="fr-FR" dirty="0"/>
              <a:t> Abstractions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02B8B-D631-10ED-E328-9014C87F2616}"/>
              </a:ext>
            </a:extLst>
          </p:cNvPr>
          <p:cNvSpPr txBox="1"/>
          <p:nvPr/>
        </p:nvSpPr>
        <p:spPr>
          <a:xfrm>
            <a:off x="1253312" y="1609762"/>
            <a:ext cx="3051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Instead</a:t>
            </a:r>
            <a:r>
              <a:rPr lang="fr-FR" sz="2000" dirty="0"/>
              <a:t> of  </a:t>
            </a:r>
          </a:p>
          <a:p>
            <a:r>
              <a:rPr lang="fr-FR" sz="2000" dirty="0"/>
              <a:t>Handling </a:t>
            </a:r>
            <a:r>
              <a:rPr lang="fr-FR" sz="2000" dirty="0" err="1"/>
              <a:t>remote</a:t>
            </a:r>
            <a:r>
              <a:rPr lang="fr-FR" sz="2000" dirty="0"/>
              <a:t> SSH / SCP </a:t>
            </a:r>
          </a:p>
          <a:p>
            <a:r>
              <a:rPr lang="fr-FR" sz="2000" dirty="0"/>
              <a:t>and </a:t>
            </a:r>
            <a:r>
              <a:rPr lang="fr-FR" sz="2000" dirty="0" err="1"/>
              <a:t>naming</a:t>
            </a:r>
            <a:r>
              <a:rPr lang="fr-FR" sz="2000" dirty="0"/>
              <a:t> server &amp; </a:t>
            </a:r>
            <a:r>
              <a:rPr lang="fr-FR" sz="2000" dirty="0" err="1"/>
              <a:t>dirs</a:t>
            </a:r>
            <a:r>
              <a:rPr lang="fr-FR" sz="2000" dirty="0"/>
              <a:t> 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5FCB8DC-3A79-5AC9-AF22-58B1B30D9E5C}"/>
              </a:ext>
            </a:extLst>
          </p:cNvPr>
          <p:cNvSpPr/>
          <p:nvPr/>
        </p:nvSpPr>
        <p:spPr>
          <a:xfrm>
            <a:off x="5923611" y="4064000"/>
            <a:ext cx="512838" cy="6386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A3A1C-3DD6-DBAE-A073-5BE236CF3FC7}"/>
              </a:ext>
            </a:extLst>
          </p:cNvPr>
          <p:cNvSpPr txBox="1"/>
          <p:nvPr/>
        </p:nvSpPr>
        <p:spPr>
          <a:xfrm>
            <a:off x="707571" y="3040631"/>
            <a:ext cx="53643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/>
              <a:t># SSH for </a:t>
            </a:r>
            <a:r>
              <a:rPr lang="fr-FR" sz="2000" dirty="0" err="1"/>
              <a:t>Remote</a:t>
            </a:r>
            <a:r>
              <a:rPr lang="fr-FR" sz="2000" dirty="0"/>
              <a:t> command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ssh</a:t>
            </a:r>
            <a:r>
              <a:rPr lang="fr-FR" sz="2000" b="1" dirty="0">
                <a:solidFill>
                  <a:srgbClr val="FF0000"/>
                </a:solidFill>
              </a:rPr>
              <a:t>  server-abc-for-</a:t>
            </a:r>
            <a:r>
              <a:rPr lang="fr-FR" sz="2000" b="1" dirty="0" err="1">
                <a:solidFill>
                  <a:srgbClr val="FF0000"/>
                </a:solidFill>
              </a:rPr>
              <a:t>dept</a:t>
            </a:r>
            <a:r>
              <a:rPr lang="fr-FR" sz="2000" b="1" dirty="0">
                <a:solidFill>
                  <a:srgbClr val="FF0000"/>
                </a:solidFill>
              </a:rPr>
              <a:t>-</a:t>
            </a:r>
            <a:r>
              <a:rPr lang="fr-FR" sz="2000" b="1" dirty="0" err="1">
                <a:solidFill>
                  <a:srgbClr val="FF0000"/>
                </a:solidFill>
              </a:rPr>
              <a:t>xyz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$ cd </a:t>
            </a:r>
            <a:r>
              <a:rPr lang="fr-FR" sz="2000" dirty="0" err="1"/>
              <a:t>someDir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dirty="0" err="1"/>
              <a:t>mkdir</a:t>
            </a:r>
            <a:r>
              <a:rPr lang="fr-FR" sz="2000" dirty="0"/>
              <a:t> .. Ls … </a:t>
            </a:r>
            <a:r>
              <a:rPr lang="fr-FR" sz="2000" dirty="0" err="1"/>
              <a:t>cp</a:t>
            </a:r>
            <a:r>
              <a:rPr lang="fr-FR" sz="2000" dirty="0"/>
              <a:t> … launch java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scp</a:t>
            </a:r>
            <a:r>
              <a:rPr lang="fr-FR" sz="2000" dirty="0"/>
              <a:t> </a:t>
            </a:r>
            <a:r>
              <a:rPr lang="fr-FR" sz="2000" dirty="0" err="1"/>
              <a:t>result.file</a:t>
            </a:r>
            <a:r>
              <a:rPr lang="fr-FR" sz="2000" dirty="0"/>
              <a:t>   </a:t>
            </a:r>
            <a:r>
              <a:rPr lang="fr-FR" sz="2000" b="1" dirty="0" err="1">
                <a:solidFill>
                  <a:srgbClr val="FF0000"/>
                </a:solidFill>
              </a:rPr>
              <a:t>another</a:t>
            </a:r>
            <a:r>
              <a:rPr lang="fr-FR" sz="2000" b="1" dirty="0">
                <a:solidFill>
                  <a:srgbClr val="FF0000"/>
                </a:solidFill>
              </a:rPr>
              <a:t>-server: </a:t>
            </a:r>
          </a:p>
          <a:p>
            <a:endParaRPr lang="fr-FR" sz="2000" dirty="0"/>
          </a:p>
          <a:p>
            <a:r>
              <a:rPr lang="fr-FR" sz="2000" dirty="0"/>
              <a:t># SCP for </a:t>
            </a:r>
            <a:r>
              <a:rPr lang="fr-FR" sz="2000" dirty="0" err="1"/>
              <a:t>Remote</a:t>
            </a:r>
            <a:r>
              <a:rPr lang="fr-FR" sz="2000" dirty="0"/>
              <a:t> Copy to Local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scp</a:t>
            </a:r>
            <a:r>
              <a:rPr lang="fr-FR" sz="2000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server-abc-for-dept-xyz:</a:t>
            </a:r>
            <a:r>
              <a:rPr lang="fr-FR" sz="2000" dirty="0" err="1"/>
              <a:t>result.file</a:t>
            </a:r>
            <a:r>
              <a:rPr lang="fr-FR" sz="2000" dirty="0"/>
              <a:t>   </a:t>
            </a:r>
            <a:r>
              <a:rPr lang="fr-FR" sz="2000" dirty="0" err="1"/>
              <a:t>local.file</a:t>
            </a: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5DE91-0B95-47E0-AF44-23C6A6FDA53F}"/>
              </a:ext>
            </a:extLst>
          </p:cNvPr>
          <p:cNvSpPr txBox="1"/>
          <p:nvPr/>
        </p:nvSpPr>
        <p:spPr>
          <a:xfrm>
            <a:off x="6965647" y="3096269"/>
            <a:ext cx="44625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#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client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 </a:t>
            </a:r>
            <a:r>
              <a:rPr lang="fr-FR" sz="2000" dirty="0" err="1"/>
              <a:t>dfs</a:t>
            </a:r>
            <a:r>
              <a:rPr lang="fr-FR" sz="2000" dirty="0"/>
              <a:t> –ls  </a:t>
            </a:r>
            <a:r>
              <a:rPr lang="fr-FR" sz="2000" b="1" dirty="0">
                <a:solidFill>
                  <a:srgbClr val="00B050"/>
                </a:solidFill>
              </a:rPr>
              <a:t>/</a:t>
            </a:r>
            <a:r>
              <a:rPr lang="fr-FR" sz="2000" b="1" dirty="0" err="1">
                <a:solidFill>
                  <a:srgbClr val="00B050"/>
                </a:solidFill>
              </a:rPr>
              <a:t>datalake</a:t>
            </a:r>
            <a:r>
              <a:rPr lang="fr-FR" sz="2000" b="1" dirty="0">
                <a:solidFill>
                  <a:srgbClr val="00B050"/>
                </a:solidFill>
              </a:rPr>
              <a:t>/a/b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mkdir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/a/b/c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rm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/a/b/d</a:t>
            </a:r>
          </a:p>
          <a:p>
            <a:endParaRPr lang="fr-FR" sz="2000" dirty="0"/>
          </a:p>
          <a:p>
            <a:r>
              <a:rPr lang="fr-FR" sz="2000" dirty="0"/>
              <a:t># </a:t>
            </a:r>
            <a:r>
              <a:rPr lang="fr-FR" sz="2000" dirty="0" err="1"/>
              <a:t>Upload</a:t>
            </a:r>
            <a:r>
              <a:rPr lang="fr-FR" sz="2000" dirty="0"/>
              <a:t> local file to </a:t>
            </a:r>
            <a:r>
              <a:rPr lang="fr-FR" sz="2000" dirty="0" err="1"/>
              <a:t>Remote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put ./</a:t>
            </a:r>
            <a:r>
              <a:rPr lang="fr-FR" sz="2000" dirty="0" err="1"/>
              <a:t>local.file</a:t>
            </a:r>
            <a:r>
              <a:rPr lang="fr-FR" sz="2000" dirty="0"/>
              <a:t>   /</a:t>
            </a:r>
            <a:r>
              <a:rPr lang="fr-FR" sz="2000" dirty="0" err="1"/>
              <a:t>datalake</a:t>
            </a:r>
            <a:r>
              <a:rPr lang="fr-FR" sz="2000" dirty="0"/>
              <a:t>/a/file</a:t>
            </a:r>
          </a:p>
          <a:p>
            <a:endParaRPr lang="fr-FR" sz="2000" dirty="0"/>
          </a:p>
          <a:p>
            <a:r>
              <a:rPr lang="fr-FR" sz="2000" dirty="0"/>
              <a:t># Download </a:t>
            </a:r>
            <a:r>
              <a:rPr lang="fr-FR" sz="2000" dirty="0" err="1"/>
              <a:t>Remote</a:t>
            </a:r>
            <a:r>
              <a:rPr lang="fr-FR" sz="2000" dirty="0"/>
              <a:t> File to local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dirty="0"/>
              <a:t> </a:t>
            </a:r>
            <a:r>
              <a:rPr lang="fr-FR" sz="2000" dirty="0" err="1"/>
              <a:t>dfs</a:t>
            </a:r>
            <a:r>
              <a:rPr lang="fr-FR" sz="2000" dirty="0"/>
              <a:t> </a:t>
            </a:r>
            <a:r>
              <a:rPr lang="fr-FR" sz="2000" dirty="0" err="1"/>
              <a:t>get</a:t>
            </a:r>
            <a:r>
              <a:rPr lang="fr-FR" sz="2000" dirty="0"/>
              <a:t> /</a:t>
            </a:r>
            <a:r>
              <a:rPr lang="fr-FR" sz="2000" dirty="0" err="1"/>
              <a:t>datalake</a:t>
            </a:r>
            <a:r>
              <a:rPr lang="fr-FR" sz="2000" dirty="0"/>
              <a:t>/a/file   ./</a:t>
            </a:r>
            <a:r>
              <a:rPr lang="fr-FR" sz="2000" dirty="0" err="1"/>
              <a:t>local.file</a:t>
            </a:r>
            <a:endParaRPr lang="fr-F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527D4-29DD-A0D9-6FDC-10307F64528A}"/>
              </a:ext>
            </a:extLst>
          </p:cNvPr>
          <p:cNvSpPr txBox="1"/>
          <p:nvPr/>
        </p:nvSpPr>
        <p:spPr>
          <a:xfrm>
            <a:off x="7245048" y="1596458"/>
            <a:ext cx="3693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Do </a:t>
            </a:r>
            <a:r>
              <a:rPr lang="fr-FR" sz="2000" dirty="0" err="1"/>
              <a:t>this</a:t>
            </a:r>
            <a:r>
              <a:rPr lang="fr-FR" sz="2000" dirty="0"/>
              <a:t>:</a:t>
            </a:r>
          </a:p>
          <a:p>
            <a:r>
              <a:rPr lang="fr-FR" sz="2000" dirty="0"/>
              <a:t>Servers are invisible to </a:t>
            </a:r>
            <a:r>
              <a:rPr lang="fr-FR" sz="2000" dirty="0" err="1"/>
              <a:t>users</a:t>
            </a:r>
            <a:endParaRPr lang="fr-FR" sz="2000" dirty="0"/>
          </a:p>
          <a:p>
            <a:r>
              <a:rPr lang="fr-FR" sz="2000" dirty="0"/>
              <a:t>User </a:t>
            </a:r>
            <a:r>
              <a:rPr lang="fr-FR" sz="2000" dirty="0" err="1"/>
              <a:t>see</a:t>
            </a:r>
            <a:r>
              <a:rPr lang="fr-FR" sz="2000" dirty="0"/>
              <a:t> </a:t>
            </a:r>
            <a:r>
              <a:rPr lang="fr-FR" sz="2000" dirty="0" err="1"/>
              <a:t>virtual</a:t>
            </a:r>
            <a:r>
              <a:rPr lang="fr-FR" sz="2000" dirty="0"/>
              <a:t> HDFS  </a:t>
            </a:r>
            <a:r>
              <a:rPr lang="fr-FR" sz="2000" dirty="0" err="1"/>
              <a:t>Dirs</a:t>
            </a:r>
            <a:r>
              <a:rPr lang="fr-FR" sz="2000" dirty="0"/>
              <a:t> &amp; Files</a:t>
            </a:r>
          </a:p>
        </p:txBody>
      </p:sp>
    </p:spTree>
    <p:extLst>
      <p:ext uri="{BB962C8B-B14F-4D97-AF65-F5344CB8AC3E}">
        <p14:creationId xmlns:p14="http://schemas.microsoft.com/office/powerpoint/2010/main" val="1761906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A378-9CBB-4EAE-A9A4-65BDABAC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Challenges of Distributed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322D2-DDA4-B238-08C1-769A1B02D205}"/>
              </a:ext>
            </a:extLst>
          </p:cNvPr>
          <p:cNvSpPr txBox="1"/>
          <p:nvPr/>
        </p:nvSpPr>
        <p:spPr>
          <a:xfrm>
            <a:off x="4591353" y="1867504"/>
            <a:ext cx="39426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How to </a:t>
            </a:r>
            <a:r>
              <a:rPr lang="fr-FR" sz="3600" dirty="0" err="1"/>
              <a:t>Handle</a:t>
            </a:r>
            <a:r>
              <a:rPr lang="fr-FR" sz="3600" dirty="0"/>
              <a:t> ? </a:t>
            </a:r>
          </a:p>
          <a:p>
            <a:r>
              <a:rPr lang="fr-FR" sz="3600" dirty="0" err="1"/>
              <a:t>Failures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Resilience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Horyzontal</a:t>
            </a:r>
            <a:r>
              <a:rPr lang="fr-FR" sz="3600" dirty="0"/>
              <a:t> </a:t>
            </a:r>
            <a:r>
              <a:rPr lang="fr-FR" sz="3600" dirty="0" err="1"/>
              <a:t>Scalling</a:t>
            </a:r>
            <a:r>
              <a:rPr lang="fr-FR" sz="3600" dirty="0"/>
              <a:t>, </a:t>
            </a:r>
          </a:p>
          <a:p>
            <a:r>
              <a:rPr lang="fr-FR" sz="3600" dirty="0" err="1"/>
              <a:t>Availability</a:t>
            </a:r>
            <a:r>
              <a:rPr lang="fr-FR" sz="3600" dirty="0"/>
              <a:t>, </a:t>
            </a:r>
          </a:p>
          <a:p>
            <a:r>
              <a:rPr lang="fr-FR" sz="3600" dirty="0"/>
              <a:t>Consistance, </a:t>
            </a:r>
          </a:p>
          <a:p>
            <a:r>
              <a:rPr lang="fr-FR" sz="3600" dirty="0" err="1"/>
              <a:t>Replication</a:t>
            </a:r>
            <a:r>
              <a:rPr lang="fr-FR" sz="3600" dirty="0"/>
              <a:t>, </a:t>
            </a:r>
          </a:p>
          <a:p>
            <a:r>
              <a:rPr lang="fr-FR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1927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2832E-F630-9BD2-6C64-EBFAFE8D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Sh*</a:t>
            </a:r>
            <a:r>
              <a:rPr lang="fr-FR" dirty="0" err="1"/>
              <a:t>ts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(Hardware </a:t>
            </a:r>
            <a:r>
              <a:rPr lang="fr-FR" dirty="0" err="1"/>
              <a:t>Failures</a:t>
            </a:r>
            <a:r>
              <a:rPr lang="fr-FR" dirty="0"/>
              <a:t>, Software, Electric Power, Network, Data Corruption 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467E9-7506-669F-C73D-4B6734577F05}"/>
              </a:ext>
            </a:extLst>
          </p:cNvPr>
          <p:cNvSpPr txBox="1"/>
          <p:nvPr/>
        </p:nvSpPr>
        <p:spPr>
          <a:xfrm>
            <a:off x="2225524" y="2440445"/>
            <a:ext cx="78419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Example for </a:t>
            </a:r>
            <a:r>
              <a:rPr lang="fr-FR" sz="3600" b="1" dirty="0"/>
              <a:t>1 Disk</a:t>
            </a:r>
            <a:endParaRPr lang="fr-FR" sz="2400" b="1" dirty="0"/>
          </a:p>
          <a:p>
            <a:r>
              <a:rPr lang="fr-FR" sz="2400" dirty="0"/>
              <a:t>    </a:t>
            </a:r>
          </a:p>
          <a:p>
            <a:r>
              <a:rPr lang="fr-FR" sz="2400" dirty="0"/>
              <a:t>              MTBF = </a:t>
            </a:r>
            <a:r>
              <a:rPr lang="fr-FR" sz="2400" dirty="0" err="1"/>
              <a:t>Mean</a:t>
            </a:r>
            <a:r>
              <a:rPr lang="fr-FR" sz="2400" dirty="0"/>
              <a:t> Time </a:t>
            </a:r>
            <a:r>
              <a:rPr lang="fr-FR" sz="2400" dirty="0" err="1"/>
              <a:t>Between</a:t>
            </a:r>
            <a:r>
              <a:rPr lang="fr-FR" sz="2400" dirty="0"/>
              <a:t> Failure  = </a:t>
            </a:r>
            <a:r>
              <a:rPr lang="fr-FR" sz="3600" b="1" dirty="0"/>
              <a:t>~25 </a:t>
            </a:r>
            <a:r>
              <a:rPr lang="fr-FR" sz="3600" b="1" dirty="0" err="1"/>
              <a:t>years</a:t>
            </a:r>
            <a:endParaRPr lang="fr-FR" sz="2400" b="1" dirty="0"/>
          </a:p>
          <a:p>
            <a:endParaRPr lang="fr-FR" sz="2400" dirty="0"/>
          </a:p>
          <a:p>
            <a:r>
              <a:rPr lang="fr-FR" sz="2400" dirty="0"/>
              <a:t>   … FINE !     ….  </a:t>
            </a:r>
            <a:r>
              <a:rPr lang="fr-FR" sz="2400" dirty="0" err="1"/>
              <a:t>Wait</a:t>
            </a:r>
            <a:r>
              <a:rPr lang="fr-FR" sz="2400" dirty="0"/>
              <a:t> !  Fine ????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for a big cluster 20 000 servers x 8 </a:t>
            </a:r>
            <a:r>
              <a:rPr lang="fr-FR" sz="2400" dirty="0" err="1"/>
              <a:t>Disks</a:t>
            </a:r>
            <a:r>
              <a:rPr lang="fr-FR" sz="2400" dirty="0"/>
              <a:t>   =&gt;    ??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969CF-47E2-17F4-1187-AF18B0EF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112" y="4286552"/>
            <a:ext cx="3272728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177C-77AC-6701-3DE6-1D69A734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7" y="365125"/>
            <a:ext cx="11524342" cy="1325563"/>
          </a:xfrm>
        </p:spPr>
        <p:txBody>
          <a:bodyPr/>
          <a:lstStyle/>
          <a:p>
            <a:r>
              <a:rPr lang="fr-FR" dirty="0"/>
              <a:t>Big Data = </a:t>
            </a:r>
            <a:r>
              <a:rPr lang="fr-FR" dirty="0" err="1"/>
              <a:t>Handle</a:t>
            </a:r>
            <a:r>
              <a:rPr lang="fr-FR" dirty="0"/>
              <a:t> « Normal » (</a:t>
            </a:r>
            <a:r>
              <a:rPr lang="fr-FR" dirty="0" err="1"/>
              <a:t>recurrent</a:t>
            </a:r>
            <a:r>
              <a:rPr lang="fr-FR" dirty="0"/>
              <a:t>) </a:t>
            </a:r>
            <a:r>
              <a:rPr lang="fr-FR" dirty="0" err="1"/>
              <a:t>Failures</a:t>
            </a:r>
            <a:r>
              <a:rPr lang="fr-FR" dirty="0"/>
              <a:t>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D96E8-487B-4491-C6D3-E063E080E140}"/>
              </a:ext>
            </a:extLst>
          </p:cNvPr>
          <p:cNvSpPr txBox="1"/>
          <p:nvPr/>
        </p:nvSpPr>
        <p:spPr>
          <a:xfrm>
            <a:off x="435429" y="2240038"/>
            <a:ext cx="11476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Disk:  25 Y = 25*365*24  </a:t>
            </a:r>
            <a:r>
              <a:rPr lang="fr-FR" sz="2800" dirty="0" err="1"/>
              <a:t>hours</a:t>
            </a:r>
            <a:r>
              <a:rPr lang="fr-FR" sz="2800" dirty="0"/>
              <a:t>  = 219k </a:t>
            </a:r>
            <a:r>
              <a:rPr lang="fr-FR" sz="2800" dirty="0" err="1"/>
              <a:t>hours</a:t>
            </a:r>
            <a:r>
              <a:rPr lang="fr-FR" sz="2800" dirty="0"/>
              <a:t>  …   1 Cluster: 20000*8=160k </a:t>
            </a:r>
          </a:p>
          <a:p>
            <a:r>
              <a:rPr lang="fr-FR" sz="2800" dirty="0"/>
              <a:t>=&gt; In </a:t>
            </a:r>
            <a:r>
              <a:rPr lang="fr-FR" sz="2800" dirty="0" err="1"/>
              <a:t>average</a:t>
            </a:r>
            <a:r>
              <a:rPr lang="fr-FR" sz="2800" dirty="0"/>
              <a:t> :   </a:t>
            </a:r>
            <a:r>
              <a:rPr lang="fr-FR" sz="2800" b="1" dirty="0">
                <a:solidFill>
                  <a:srgbClr val="FF0000"/>
                </a:solidFill>
              </a:rPr>
              <a:t>1 </a:t>
            </a:r>
            <a:r>
              <a:rPr lang="fr-FR" sz="2800" b="1" dirty="0" err="1">
                <a:solidFill>
                  <a:srgbClr val="FF0000"/>
                </a:solidFill>
              </a:rPr>
              <a:t>failure</a:t>
            </a:r>
            <a:r>
              <a:rPr lang="fr-FR" sz="2800" b="1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every</a:t>
            </a:r>
            <a:r>
              <a:rPr lang="fr-FR" sz="2800" b="1" dirty="0">
                <a:solidFill>
                  <a:srgbClr val="FF0000"/>
                </a:solidFill>
              </a:rPr>
              <a:t> 1h30mn … 17 per </a:t>
            </a:r>
            <a:r>
              <a:rPr lang="fr-FR" sz="2800" b="1" dirty="0" err="1">
                <a:solidFill>
                  <a:srgbClr val="FF0000"/>
                </a:solidFill>
              </a:rPr>
              <a:t>days</a:t>
            </a:r>
            <a:r>
              <a:rPr lang="fr-FR" sz="2800" b="1" dirty="0">
                <a:solidFill>
                  <a:srgbClr val="FF0000"/>
                </a:solidFill>
              </a:rPr>
              <a:t> 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F697B-F69E-7C06-C08D-74C98CE65DBA}"/>
              </a:ext>
            </a:extLst>
          </p:cNvPr>
          <p:cNvSpPr txBox="1"/>
          <p:nvPr/>
        </p:nvSpPr>
        <p:spPr>
          <a:xfrm>
            <a:off x="804087" y="4117219"/>
            <a:ext cx="110032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Failure </a:t>
            </a:r>
            <a:r>
              <a:rPr lang="fr-FR" sz="4000" dirty="0" err="1"/>
              <a:t>is</a:t>
            </a:r>
            <a:r>
              <a:rPr lang="fr-FR" sz="4000" dirty="0"/>
              <a:t> </a:t>
            </a:r>
            <a:r>
              <a:rPr lang="fr-FR" sz="4000" b="1" dirty="0"/>
              <a:t>NOT </a:t>
            </a:r>
            <a:r>
              <a:rPr lang="fr-FR" sz="4000" b="1" dirty="0" err="1"/>
              <a:t>exceptional</a:t>
            </a:r>
            <a:r>
              <a:rPr lang="fr-FR" sz="4000" dirty="0"/>
              <a:t>,  </a:t>
            </a:r>
            <a:r>
              <a:rPr lang="fr-FR" sz="4000" dirty="0" err="1"/>
              <a:t>it</a:t>
            </a:r>
            <a:r>
              <a:rPr lang="fr-FR" sz="4000" dirty="0"/>
              <a:t> </a:t>
            </a:r>
            <a:r>
              <a:rPr lang="fr-FR" sz="4000" dirty="0" err="1"/>
              <a:t>is</a:t>
            </a:r>
            <a:r>
              <a:rPr lang="fr-FR" sz="4000" dirty="0"/>
              <a:t> the « normal » </a:t>
            </a:r>
            <a:r>
              <a:rPr lang="fr-FR" sz="4000" dirty="0" err="1"/>
              <a:t>way</a:t>
            </a:r>
            <a:r>
              <a:rPr lang="fr-FR" sz="4000" dirty="0"/>
              <a:t> </a:t>
            </a:r>
          </a:p>
          <a:p>
            <a:endParaRPr lang="fr-FR" sz="4000" dirty="0"/>
          </a:p>
          <a:p>
            <a:r>
              <a:rPr lang="fr-FR" sz="4000" dirty="0"/>
              <a:t>System must (</a:t>
            </a:r>
            <a:r>
              <a:rPr lang="fr-FR" sz="4000" dirty="0" err="1"/>
              <a:t>try</a:t>
            </a:r>
            <a:r>
              <a:rPr lang="fr-FR" sz="4000" dirty="0"/>
              <a:t> to) </a:t>
            </a:r>
            <a:r>
              <a:rPr lang="fr-FR" sz="4000" b="1" dirty="0" err="1"/>
              <a:t>handle</a:t>
            </a:r>
            <a:r>
              <a:rPr lang="fr-FR" sz="4000" b="1" dirty="0"/>
              <a:t> </a:t>
            </a:r>
            <a:r>
              <a:rPr lang="fr-FR" sz="4000" b="1" dirty="0" err="1"/>
              <a:t>it</a:t>
            </a:r>
            <a:r>
              <a:rPr lang="fr-FR" sz="4000" b="1" dirty="0"/>
              <a:t> TRANSPARENTLY </a:t>
            </a:r>
          </a:p>
        </p:txBody>
      </p:sp>
    </p:spTree>
    <p:extLst>
      <p:ext uri="{BB962C8B-B14F-4D97-AF65-F5344CB8AC3E}">
        <p14:creationId xmlns:p14="http://schemas.microsoft.com/office/powerpoint/2010/main" val="3133890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97446" y="2638476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0F47FE-AA32-DCD1-4738-C8E16DDC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sz="3500" b="1" dirty="0" err="1"/>
              <a:t>Scaling</a:t>
            </a:r>
            <a:r>
              <a:rPr lang="fr-FR" sz="3500" b="1" dirty="0"/>
              <a:t> Storage </a:t>
            </a:r>
            <a:r>
              <a:rPr lang="fr-FR" sz="3500" b="1" dirty="0" err="1"/>
              <a:t>Resources</a:t>
            </a:r>
            <a:r>
              <a:rPr lang="fr-FR" sz="3500" b="1" dirty="0"/>
              <a:t>: </a:t>
            </a:r>
            <a:r>
              <a:rPr lang="fr-FR" sz="3500" b="1" dirty="0" err="1"/>
              <a:t>Hdfs</a:t>
            </a:r>
            <a:endParaRPr lang="fr-FR" sz="3500" b="1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37490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4279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454668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8A84-93B5-C217-7C1A-250BCFB1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6714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Handle</a:t>
            </a:r>
            <a:r>
              <a:rPr lang="fr-FR" dirty="0"/>
              <a:t> Disk Crash: 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Replication</a:t>
            </a:r>
            <a:r>
              <a:rPr lang="fr-FR" dirty="0"/>
              <a:t> Copies,  But in XA &amp; Real-Time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0C533-86A3-6B9F-F4FA-D3266F7F5260}"/>
              </a:ext>
            </a:extLst>
          </p:cNvPr>
          <p:cNvSpPr txBox="1"/>
          <p:nvPr/>
        </p:nvSpPr>
        <p:spPr>
          <a:xfrm>
            <a:off x="3655181" y="1916723"/>
            <a:ext cx="5799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RF = </a:t>
            </a:r>
            <a:r>
              <a:rPr lang="fr-FR" sz="2800" b="1" dirty="0" err="1"/>
              <a:t>Replication</a:t>
            </a:r>
            <a:r>
              <a:rPr lang="fr-FR" sz="2800" b="1" dirty="0"/>
              <a:t> Factor = 3</a:t>
            </a:r>
            <a:r>
              <a:rPr lang="fr-FR" sz="2400" dirty="0"/>
              <a:t>   (or more!)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7FA39-7747-1461-8C15-8B9E92918B71}"/>
              </a:ext>
            </a:extLst>
          </p:cNvPr>
          <p:cNvSpPr txBox="1"/>
          <p:nvPr/>
        </p:nvSpPr>
        <p:spPr>
          <a:xfrm>
            <a:off x="22646" y="3012500"/>
            <a:ext cx="2751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End-user </a:t>
            </a:r>
            <a:r>
              <a:rPr lang="fr-FR" sz="2000" dirty="0" err="1"/>
              <a:t>operation</a:t>
            </a:r>
            <a:r>
              <a:rPr lang="fr-FR" sz="2000" dirty="0"/>
              <a:t> =  </a:t>
            </a:r>
          </a:p>
          <a:p>
            <a:r>
              <a:rPr lang="fr-FR" sz="2000" dirty="0"/>
              <a:t>Write to a « </a:t>
            </a:r>
            <a:r>
              <a:rPr lang="fr-FR" sz="2000" dirty="0" err="1"/>
              <a:t>virtual</a:t>
            </a:r>
            <a:r>
              <a:rPr lang="fr-FR" sz="2000" dirty="0"/>
              <a:t> File »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343B3AD-D6CE-F484-98ED-5E935455BBEE}"/>
              </a:ext>
            </a:extLst>
          </p:cNvPr>
          <p:cNvSpPr/>
          <p:nvPr/>
        </p:nvSpPr>
        <p:spPr>
          <a:xfrm rot="18083724">
            <a:off x="4686488" y="3512415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80ADD0-D51A-FA6C-6281-70053A653C8F}"/>
              </a:ext>
            </a:extLst>
          </p:cNvPr>
          <p:cNvSpPr/>
          <p:nvPr/>
        </p:nvSpPr>
        <p:spPr>
          <a:xfrm rot="21230640">
            <a:off x="4873877" y="3885268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91B2AF0-583C-1B10-39ED-B2175C9D889F}"/>
              </a:ext>
            </a:extLst>
          </p:cNvPr>
          <p:cNvSpPr/>
          <p:nvPr/>
        </p:nvSpPr>
        <p:spPr>
          <a:xfrm rot="3344882">
            <a:off x="4703061" y="4395010"/>
            <a:ext cx="105954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SSD — Wikipédia">
            <a:extLst>
              <a:ext uri="{FF2B5EF4-FFF2-40B4-BE49-F238E27FC236}">
                <a16:creationId xmlns:a16="http://schemas.microsoft.com/office/drawing/2014/main" id="{7C2FE4A4-8E4F-926E-5493-BC2EB281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64" y="4503636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24B66-F254-62DA-7D79-3A14BC007165}"/>
              </a:ext>
            </a:extLst>
          </p:cNvPr>
          <p:cNvSpPr txBox="1"/>
          <p:nvPr/>
        </p:nvSpPr>
        <p:spPr>
          <a:xfrm>
            <a:off x="4909416" y="5586368"/>
            <a:ext cx="2998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Then</a:t>
            </a:r>
            <a:r>
              <a:rPr lang="fr-FR" sz="2400" dirty="0"/>
              <a:t> Dispatch to </a:t>
            </a:r>
          </a:p>
          <a:p>
            <a:r>
              <a:rPr lang="fr-FR" sz="2400" dirty="0"/>
              <a:t>the </a:t>
            </a:r>
            <a:r>
              <a:rPr lang="fr-FR" sz="2400" dirty="0" err="1"/>
              <a:t>current</a:t>
            </a:r>
            <a:r>
              <a:rPr lang="fr-FR" sz="2400" dirty="0"/>
              <a:t> « Master »</a:t>
            </a:r>
          </a:p>
          <a:p>
            <a:r>
              <a:rPr lang="fr-FR" sz="2400" dirty="0"/>
              <a:t>Server for </a:t>
            </a:r>
            <a:r>
              <a:rPr lang="fr-FR" sz="2400" dirty="0" err="1"/>
              <a:t>this</a:t>
            </a:r>
            <a:r>
              <a:rPr lang="fr-FR" sz="2400" dirty="0"/>
              <a:t> group</a:t>
            </a: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F03BF47E-78EC-7DCF-0D98-F891ABCC1837}"/>
              </a:ext>
            </a:extLst>
          </p:cNvPr>
          <p:cNvSpPr/>
          <p:nvPr/>
        </p:nvSpPr>
        <p:spPr>
          <a:xfrm rot="18759799" flipV="1">
            <a:off x="8075255" y="4056352"/>
            <a:ext cx="1022920" cy="648997"/>
          </a:xfrm>
          <a:prstGeom prst="curvedUpArrow">
            <a:avLst>
              <a:gd name="adj1" fmla="val 25000"/>
              <a:gd name="adj2" fmla="val 45666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E66D76A6-0602-4B93-7C5D-DC3A1F9E794F}"/>
              </a:ext>
            </a:extLst>
          </p:cNvPr>
          <p:cNvSpPr/>
          <p:nvPr/>
        </p:nvSpPr>
        <p:spPr>
          <a:xfrm rot="17506719" flipV="1">
            <a:off x="7207532" y="3090805"/>
            <a:ext cx="2208968" cy="1255132"/>
          </a:xfrm>
          <a:prstGeom prst="curvedUpArrow">
            <a:avLst>
              <a:gd name="adj1" fmla="val 9785"/>
              <a:gd name="adj2" fmla="val 29554"/>
              <a:gd name="adj3" fmla="val 268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D1B62-D463-D3CF-370F-1B475E2999AF}"/>
              </a:ext>
            </a:extLst>
          </p:cNvPr>
          <p:cNvSpPr txBox="1"/>
          <p:nvPr/>
        </p:nvSpPr>
        <p:spPr>
          <a:xfrm>
            <a:off x="8218220" y="5657671"/>
            <a:ext cx="39737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Immediate</a:t>
            </a:r>
            <a:r>
              <a:rPr lang="fr-FR" sz="2400" dirty="0"/>
              <a:t> COPY</a:t>
            </a:r>
          </a:p>
          <a:p>
            <a:r>
              <a:rPr lang="fr-FR" sz="2400" dirty="0"/>
              <a:t>… </a:t>
            </a:r>
            <a:r>
              <a:rPr lang="fr-FR" sz="2400" dirty="0" err="1"/>
              <a:t>hopefully</a:t>
            </a:r>
            <a:r>
              <a:rPr lang="fr-FR" sz="2400" dirty="0"/>
              <a:t> </a:t>
            </a:r>
            <a:r>
              <a:rPr lang="fr-FR" sz="2400" dirty="0" err="1"/>
              <a:t>Transactionally</a:t>
            </a:r>
            <a:endParaRPr lang="fr-FR" sz="2400" dirty="0"/>
          </a:p>
          <a:p>
            <a:r>
              <a:rPr lang="fr-FR" sz="2400" dirty="0"/>
              <a:t>To </a:t>
            </a:r>
            <a:r>
              <a:rPr lang="fr-FR" sz="2400" dirty="0" err="1"/>
              <a:t>current</a:t>
            </a:r>
            <a:r>
              <a:rPr lang="fr-FR" sz="2400" dirty="0"/>
              <a:t> « follower » servers</a:t>
            </a:r>
          </a:p>
        </p:txBody>
      </p:sp>
      <p:pic>
        <p:nvPicPr>
          <p:cNvPr id="17" name="Picture 2" descr="SSD — Wikipédia">
            <a:extLst>
              <a:ext uri="{FF2B5EF4-FFF2-40B4-BE49-F238E27FC236}">
                <a16:creationId xmlns:a16="http://schemas.microsoft.com/office/drawing/2014/main" id="{74A8ACF7-DA08-FDD4-7CB2-F1A5CB487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15" y="3809586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SD — Wikipédia">
            <a:extLst>
              <a:ext uri="{FF2B5EF4-FFF2-40B4-BE49-F238E27FC236}">
                <a16:creationId xmlns:a16="http://schemas.microsoft.com/office/drawing/2014/main" id="{3599837D-42F1-C354-E8AB-69839C90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76" y="2561134"/>
            <a:ext cx="1890141" cy="12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E2FFCF1-E29E-1E12-A896-D40D879DAC79}"/>
              </a:ext>
            </a:extLst>
          </p:cNvPr>
          <p:cNvSpPr/>
          <p:nvPr/>
        </p:nvSpPr>
        <p:spPr>
          <a:xfrm>
            <a:off x="1943078" y="4014457"/>
            <a:ext cx="552303" cy="41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71F9E5-C388-FDEE-98F3-99A438F0827B}"/>
              </a:ext>
            </a:extLst>
          </p:cNvPr>
          <p:cNvSpPr txBox="1"/>
          <p:nvPr/>
        </p:nvSpPr>
        <p:spPr>
          <a:xfrm>
            <a:off x="1281342" y="5170001"/>
            <a:ext cx="22142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Sharding</a:t>
            </a:r>
            <a:r>
              <a:rPr lang="fr-FR" sz="2400" dirty="0"/>
              <a:t>:</a:t>
            </a:r>
          </a:p>
          <a:p>
            <a:r>
              <a:rPr lang="fr-FR" sz="2400" dirty="0" err="1"/>
              <a:t>Choosing</a:t>
            </a:r>
            <a:r>
              <a:rPr lang="fr-FR" sz="2400" dirty="0"/>
              <a:t> </a:t>
            </a:r>
          </a:p>
          <a:p>
            <a:r>
              <a:rPr lang="fr-FR" sz="2400" dirty="0"/>
              <a:t>group of 3 </a:t>
            </a:r>
            <a:r>
              <a:rPr lang="fr-FR" sz="2400" dirty="0" err="1"/>
              <a:t>disks</a:t>
            </a:r>
            <a:r>
              <a:rPr lang="fr-FR" sz="2400" dirty="0"/>
              <a:t> </a:t>
            </a:r>
          </a:p>
          <a:p>
            <a:r>
              <a:rPr lang="fr-FR" sz="2400" dirty="0"/>
              <a:t>out of 20000</a:t>
            </a:r>
          </a:p>
        </p:txBody>
      </p:sp>
      <p:pic>
        <p:nvPicPr>
          <p:cNvPr id="21" name="Picture 2" descr="SSD — Wikipédia">
            <a:extLst>
              <a:ext uri="{FF2B5EF4-FFF2-40B4-BE49-F238E27FC236}">
                <a16:creationId xmlns:a16="http://schemas.microsoft.com/office/drawing/2014/main" id="{CB1311F7-DB94-0BA0-CF30-01699992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9" y="2969794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SD — Wikipédia">
            <a:extLst>
              <a:ext uri="{FF2B5EF4-FFF2-40B4-BE49-F238E27FC236}">
                <a16:creationId xmlns:a16="http://schemas.microsoft.com/office/drawing/2014/main" id="{8184EC52-EB82-FD3F-AA18-2625A013E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807" y="3324917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SD — Wikipédia">
            <a:extLst>
              <a:ext uri="{FF2B5EF4-FFF2-40B4-BE49-F238E27FC236}">
                <a16:creationId xmlns:a16="http://schemas.microsoft.com/office/drawing/2014/main" id="{E100850D-C551-E8A7-CD55-250BF2F1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64" y="443033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SD — Wikipédia">
            <a:extLst>
              <a:ext uri="{FF2B5EF4-FFF2-40B4-BE49-F238E27FC236}">
                <a16:creationId xmlns:a16="http://schemas.microsoft.com/office/drawing/2014/main" id="{F072BF67-87D3-BFAB-8F65-74C017B90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77" y="4071486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SD — Wikipédia">
            <a:extLst>
              <a:ext uri="{FF2B5EF4-FFF2-40B4-BE49-F238E27FC236}">
                <a16:creationId xmlns:a16="http://schemas.microsoft.com/office/drawing/2014/main" id="{628F157C-5BFC-201C-8399-F66696AB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63" y="3696414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SSD — Wikipédia">
            <a:extLst>
              <a:ext uri="{FF2B5EF4-FFF2-40B4-BE49-F238E27FC236}">
                <a16:creationId xmlns:a16="http://schemas.microsoft.com/office/drawing/2014/main" id="{57A15AD6-3B08-B710-E53A-20E83C6E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77" y="484651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SD — Wikipédia">
            <a:extLst>
              <a:ext uri="{FF2B5EF4-FFF2-40B4-BE49-F238E27FC236}">
                <a16:creationId xmlns:a16="http://schemas.microsoft.com/office/drawing/2014/main" id="{F4933D50-7ACD-658E-55A3-4D758343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8" y="2604678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69DD4B6-757E-D000-9EE4-49BB4764CE58}"/>
              </a:ext>
            </a:extLst>
          </p:cNvPr>
          <p:cNvSpPr/>
          <p:nvPr/>
        </p:nvSpPr>
        <p:spPr>
          <a:xfrm>
            <a:off x="3126867" y="5158350"/>
            <a:ext cx="827292" cy="4078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SSD — Wikipédia">
            <a:extLst>
              <a:ext uri="{FF2B5EF4-FFF2-40B4-BE49-F238E27FC236}">
                <a16:creationId xmlns:a16="http://schemas.microsoft.com/office/drawing/2014/main" id="{6AD0A48D-964C-0378-3AF7-326BF1A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63" y="5197652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C5C7E0-DDCA-1B90-919E-60FF896D6A49}"/>
              </a:ext>
            </a:extLst>
          </p:cNvPr>
          <p:cNvCxnSpPr/>
          <p:nvPr/>
        </p:nvCxnSpPr>
        <p:spPr>
          <a:xfrm>
            <a:off x="4055781" y="3090894"/>
            <a:ext cx="0" cy="22908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67126C-3331-597C-88C1-6E35D48BA2A7}"/>
              </a:ext>
            </a:extLst>
          </p:cNvPr>
          <p:cNvCxnSpPr>
            <a:cxnSpLocks/>
          </p:cNvCxnSpPr>
          <p:nvPr/>
        </p:nvCxnSpPr>
        <p:spPr>
          <a:xfrm>
            <a:off x="3831501" y="5362294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E8CF40E-54BC-B20D-D75A-7399C8130D9F}"/>
              </a:ext>
            </a:extLst>
          </p:cNvPr>
          <p:cNvCxnSpPr>
            <a:cxnSpLocks/>
          </p:cNvCxnSpPr>
          <p:nvPr/>
        </p:nvCxnSpPr>
        <p:spPr>
          <a:xfrm>
            <a:off x="3818991" y="4236128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C1F927-16CA-CF07-F114-A9F8DE036189}"/>
              </a:ext>
            </a:extLst>
          </p:cNvPr>
          <p:cNvCxnSpPr>
            <a:cxnSpLocks/>
          </p:cNvCxnSpPr>
          <p:nvPr/>
        </p:nvCxnSpPr>
        <p:spPr>
          <a:xfrm>
            <a:off x="3834473" y="3091742"/>
            <a:ext cx="23679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SSD — Wikipédia">
            <a:extLst>
              <a:ext uri="{FF2B5EF4-FFF2-40B4-BE49-F238E27FC236}">
                <a16:creationId xmlns:a16="http://schemas.microsoft.com/office/drawing/2014/main" id="{54632998-F90A-8068-13A9-05D569094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53" y="5611239"/>
            <a:ext cx="501165" cy="3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248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2B26-21AB-43C4-93CA-FE14EAE8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Devil </a:t>
            </a:r>
            <a:r>
              <a:rPr lang="fr-FR" dirty="0" err="1"/>
              <a:t>hides</a:t>
            </a:r>
            <a:r>
              <a:rPr lang="fr-FR" dirty="0"/>
              <a:t> in the Details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82EE-E580-F49A-3F71-77B9FD6D3A12}"/>
              </a:ext>
            </a:extLst>
          </p:cNvPr>
          <p:cNvSpPr txBox="1"/>
          <p:nvPr/>
        </p:nvSpPr>
        <p:spPr>
          <a:xfrm>
            <a:off x="957944" y="1882018"/>
            <a:ext cx="105818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the « master » server can not </a:t>
            </a:r>
            <a:r>
              <a:rPr lang="fr-FR" sz="2400" dirty="0" err="1"/>
              <a:t>reach</a:t>
            </a:r>
            <a:r>
              <a:rPr lang="fr-FR" sz="2400" dirty="0"/>
              <a:t> </a:t>
            </a:r>
            <a:r>
              <a:rPr lang="fr-FR" sz="2400" dirty="0" err="1"/>
              <a:t>other</a:t>
            </a:r>
            <a:r>
              <a:rPr lang="fr-FR" sz="2400" dirty="0"/>
              <a:t> for </a:t>
            </a:r>
            <a:r>
              <a:rPr lang="fr-FR" sz="2400" dirty="0" err="1"/>
              <a:t>copying</a:t>
            </a:r>
            <a:r>
              <a:rPr lang="fr-FR" sz="2400" dirty="0"/>
              <a:t> ? Or </a:t>
            </a:r>
            <a:r>
              <a:rPr lang="fr-FR" sz="2400" dirty="0" err="1"/>
              <a:t>takes</a:t>
            </a:r>
            <a:r>
              <a:rPr lang="fr-FR" sz="2400" dirty="0"/>
              <a:t> </a:t>
            </a:r>
            <a:r>
              <a:rPr lang="fr-FR" sz="2400" dirty="0" err="1"/>
              <a:t>too</a:t>
            </a:r>
            <a:r>
              <a:rPr lang="fr-FR" sz="2400" dirty="0"/>
              <a:t> long</a:t>
            </a:r>
          </a:p>
          <a:p>
            <a:endParaRPr lang="fr-FR" sz="2400" dirty="0"/>
          </a:p>
          <a:p>
            <a:r>
              <a:rPr lang="fr-FR" sz="2400" dirty="0"/>
              <a:t>Files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become</a:t>
            </a:r>
            <a:r>
              <a:rPr lang="fr-FR" sz="2400" dirty="0"/>
              <a:t> « Under-</a:t>
            </a:r>
            <a:r>
              <a:rPr lang="fr-FR" sz="2400" dirty="0" err="1"/>
              <a:t>replicated</a:t>
            </a:r>
            <a:r>
              <a:rPr lang="fr-FR" sz="2400" dirty="0"/>
              <a:t> », </a:t>
            </a:r>
            <a:r>
              <a:rPr lang="fr-FR" sz="2400" dirty="0" err="1"/>
              <a:t>after</a:t>
            </a:r>
            <a:r>
              <a:rPr lang="fr-FR" sz="2400" dirty="0"/>
              <a:t> a server crash (or switch Off)</a:t>
            </a:r>
          </a:p>
          <a:p>
            <a:r>
              <a:rPr lang="fr-FR" sz="2400" dirty="0"/>
              <a:t>… « Over-</a:t>
            </a:r>
            <a:r>
              <a:rPr lang="fr-FR" sz="2400" dirty="0" err="1"/>
              <a:t>replicated</a:t>
            </a:r>
            <a:r>
              <a:rPr lang="fr-FR" sz="2400" dirty="0"/>
              <a:t> » </a:t>
            </a:r>
            <a:r>
              <a:rPr lang="fr-FR" sz="2400" dirty="0" err="1"/>
              <a:t>when</a:t>
            </a:r>
            <a:r>
              <a:rPr lang="fr-FR" sz="2400" dirty="0"/>
              <a:t> the server </a:t>
            </a:r>
            <a:r>
              <a:rPr lang="fr-FR" sz="2400" dirty="0" err="1"/>
              <a:t>rejoin</a:t>
            </a:r>
            <a:r>
              <a:rPr lang="fr-FR" sz="2400" dirty="0"/>
              <a:t> cluster (switch ON)</a:t>
            </a:r>
          </a:p>
          <a:p>
            <a:endParaRPr lang="fr-FR" sz="2400" dirty="0"/>
          </a:p>
          <a:p>
            <a:r>
              <a:rPr lang="fr-FR" sz="2400" dirty="0"/>
              <a:t>2 servers </a:t>
            </a:r>
            <a:r>
              <a:rPr lang="fr-FR" sz="2400" dirty="0" err="1"/>
              <a:t>pretend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« master » at </a:t>
            </a:r>
            <a:r>
              <a:rPr lang="fr-FR" sz="2400" dirty="0" err="1"/>
              <a:t>same</a:t>
            </a:r>
            <a:r>
              <a:rPr lang="fr-FR" sz="2400" dirty="0"/>
              <a:t> time   (network partition) ?</a:t>
            </a:r>
          </a:p>
          <a:p>
            <a:endParaRPr lang="fr-FR" sz="2400" dirty="0"/>
          </a:p>
          <a:p>
            <a:r>
              <a:rPr lang="fr-FR" sz="2400" dirty="0" err="1"/>
              <a:t>Reconcile</a:t>
            </a:r>
            <a:r>
              <a:rPr lang="fr-FR" sz="2400" dirty="0"/>
              <a:t> 2 </a:t>
            </a:r>
            <a:r>
              <a:rPr lang="fr-FR" sz="2400" dirty="0" err="1"/>
              <a:t>conflicting</a:t>
            </a:r>
            <a:r>
              <a:rPr lang="fr-FR" sz="2400" dirty="0"/>
              <a:t> (</a:t>
            </a:r>
            <a:r>
              <a:rPr lang="fr-FR" sz="2400" dirty="0" err="1"/>
              <a:t>diverged</a:t>
            </a:r>
            <a:r>
              <a:rPr lang="fr-FR" sz="2400" dirty="0"/>
              <a:t>) servers data ?</a:t>
            </a:r>
          </a:p>
          <a:p>
            <a:endParaRPr lang="fr-FR" sz="2400" dirty="0"/>
          </a:p>
          <a:p>
            <a:r>
              <a:rPr lang="fr-FR" sz="2400" dirty="0"/>
              <a:t>SPOF : Single Point Of </a:t>
            </a:r>
            <a:r>
              <a:rPr lang="fr-FR" sz="2400" dirty="0" err="1"/>
              <a:t>Failures</a:t>
            </a:r>
            <a:r>
              <a:rPr lang="fr-FR" sz="2400" dirty="0"/>
              <a:t> …   all servers </a:t>
            </a:r>
            <a:r>
              <a:rPr lang="fr-FR" sz="2400" dirty="0" err="1"/>
              <a:t>depends</a:t>
            </a:r>
            <a:r>
              <a:rPr lang="fr-FR" sz="2400" dirty="0"/>
              <a:t> of </a:t>
            </a:r>
            <a:r>
              <a:rPr lang="fr-FR" sz="2400" dirty="0" err="1"/>
              <a:t>same</a:t>
            </a:r>
            <a:r>
              <a:rPr lang="fr-FR" sz="2400" dirty="0"/>
              <a:t> Electric Power </a:t>
            </a:r>
            <a:r>
              <a:rPr lang="fr-FR" sz="2400" dirty="0" err="1"/>
              <a:t>supply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Etc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r>
              <a:rPr lang="fr-FR" sz="24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24577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D0B2-EFD4-4A52-893D-517A9A7537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47893"/>
            <a:ext cx="10971300" cy="1201666"/>
          </a:xfrm>
        </p:spPr>
        <p:txBody>
          <a:bodyPr vert="horz"/>
          <a:lstStyle/>
          <a:p>
            <a:pPr rtl="0"/>
            <a:r>
              <a:rPr lang="fr-FR" dirty="0"/>
              <a:t>CAP </a:t>
            </a:r>
            <a:r>
              <a:rPr lang="fr-FR" dirty="0" err="1"/>
              <a:t>Theorem</a:t>
            </a:r>
            <a:r>
              <a:rPr lang="fr-FR" dirty="0"/>
              <a:t> .. </a:t>
            </a:r>
            <a:r>
              <a:rPr lang="fr-FR" dirty="0" err="1"/>
              <a:t>Choose</a:t>
            </a:r>
            <a:r>
              <a:rPr lang="fr-FR" dirty="0"/>
              <a:t> 2 out of 3</a:t>
            </a:r>
          </a:p>
        </p:txBody>
      </p:sp>
      <p:pic>
        <p:nvPicPr>
          <p:cNvPr id="1026" name="Picture 2" descr="Visualization of CAP theorem. ">
            <a:extLst>
              <a:ext uri="{FF2B5EF4-FFF2-40B4-BE49-F238E27FC236}">
                <a16:creationId xmlns:a16="http://schemas.microsoft.com/office/drawing/2014/main" id="{10A6216A-2F97-4A47-9238-D369E8F4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12" y="1025713"/>
            <a:ext cx="6454376" cy="58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5FA4561-2784-4A7C-A8C2-A8207ECE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23" y="1209528"/>
            <a:ext cx="5448769" cy="430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AC82824-90BD-45E4-AE8C-023B59F07D2B}"/>
              </a:ext>
            </a:extLst>
          </p:cNvPr>
          <p:cNvSpPr txBox="1">
            <a:spLocks/>
          </p:cNvSpPr>
          <p:nvPr/>
        </p:nvSpPr>
        <p:spPr>
          <a:xfrm>
            <a:off x="609754" y="47893"/>
            <a:ext cx="10971300" cy="120166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pPr rtl="0"/>
            <a:r>
              <a:rPr lang="en-US" sz="5321" dirty="0">
                <a:solidFill>
                  <a:sysClr val="windowText" lastClr="000000"/>
                </a:solidFill>
              </a:rPr>
              <a:t>Databases choices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7D72B18-9292-439E-9EB4-930D2F4C1257}"/>
              </a:ext>
            </a:extLst>
          </p:cNvPr>
          <p:cNvSpPr/>
          <p:nvPr/>
        </p:nvSpPr>
        <p:spPr>
          <a:xfrm rot="16200000">
            <a:off x="5540172" y="5785287"/>
            <a:ext cx="618249" cy="344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F2EEC-96E7-41CD-BB68-30C9B9EBD294}"/>
              </a:ext>
            </a:extLst>
          </p:cNvPr>
          <p:cNvSpPr txBox="1"/>
          <p:nvPr/>
        </p:nvSpPr>
        <p:spPr>
          <a:xfrm>
            <a:off x="6095404" y="5897815"/>
            <a:ext cx="6118855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/>
              <a:t>« </a:t>
            </a:r>
            <a:r>
              <a:rPr lang="fr-FR" sz="2177" dirty="0" err="1"/>
              <a:t>Eventually</a:t>
            </a:r>
            <a:r>
              <a:rPr lang="fr-FR" sz="2177" dirty="0"/>
              <a:t> Consistent » </a:t>
            </a:r>
          </a:p>
          <a:p>
            <a:r>
              <a:rPr lang="fr-FR" sz="2177" dirty="0"/>
              <a:t>.. </a:t>
            </a:r>
            <a:r>
              <a:rPr lang="fr-FR" sz="2177" dirty="0" err="1"/>
              <a:t>Means</a:t>
            </a:r>
            <a:r>
              <a:rPr lang="fr-FR" sz="2177" dirty="0"/>
              <a:t> « NOT » </a:t>
            </a:r>
            <a:r>
              <a:rPr lang="fr-FR" sz="2177" dirty="0" err="1"/>
              <a:t>always</a:t>
            </a:r>
            <a:r>
              <a:rPr lang="fr-FR" sz="2177" dirty="0"/>
              <a:t> consistent … but ends to </a:t>
            </a:r>
            <a:r>
              <a:rPr lang="fr-FR" sz="2177" dirty="0" err="1"/>
              <a:t>be</a:t>
            </a:r>
            <a:endParaRPr lang="fr-FR" sz="2177" dirty="0"/>
          </a:p>
        </p:txBody>
      </p:sp>
    </p:spTree>
    <p:extLst>
      <p:ext uri="{BB962C8B-B14F-4D97-AF65-F5344CB8AC3E}">
        <p14:creationId xmlns:p14="http://schemas.microsoft.com/office/powerpoint/2010/main" val="33204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531B6-2389-4C1C-A847-479EA9F994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43037" y="87227"/>
            <a:ext cx="11208657" cy="1325563"/>
          </a:xfrm>
        </p:spPr>
        <p:txBody>
          <a:bodyPr vert="horz"/>
          <a:lstStyle/>
          <a:p>
            <a:pPr lvl="0"/>
            <a:r>
              <a:rPr lang="en-US" dirty="0"/>
              <a:t>Hadoop Legacy Replication Factor: Rack Aware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D5929-C5B5-48D6-B8EF-4C2BD7080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49641" y="1750252"/>
            <a:ext cx="4391742" cy="377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2B89EDC-6D95-45FF-9833-6716704C3BF1}"/>
              </a:ext>
            </a:extLst>
          </p:cNvPr>
          <p:cNvSpPr/>
          <p:nvPr/>
        </p:nvSpPr>
        <p:spPr>
          <a:xfrm>
            <a:off x="7188443" y="1935292"/>
            <a:ext cx="2008776" cy="31926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430316-20AE-4C67-8F7D-A17BE59E92B4}"/>
              </a:ext>
            </a:extLst>
          </p:cNvPr>
          <p:cNvSpPr txBox="1"/>
          <p:nvPr/>
        </p:nvSpPr>
        <p:spPr>
          <a:xfrm>
            <a:off x="7976056" y="2764704"/>
            <a:ext cx="2946259" cy="139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Top-Rack switch</a:t>
            </a:r>
          </a:p>
          <a:p>
            <a:pPr hangingPunct="0"/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North-South traffic (fast)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18E70670-0AEB-44CB-822D-89858EA2E8CD}"/>
              </a:ext>
            </a:extLst>
          </p:cNvPr>
          <p:cNvSpPr/>
          <p:nvPr/>
        </p:nvSpPr>
        <p:spPr>
          <a:xfrm rot="5362800">
            <a:off x="8212636" y="4251474"/>
            <a:ext cx="681530" cy="501592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60ED15-4369-4008-9263-F2583757C2C8}"/>
              </a:ext>
            </a:extLst>
          </p:cNvPr>
          <p:cNvSpPr txBox="1"/>
          <p:nvPr/>
        </p:nvSpPr>
        <p:spPr>
          <a:xfrm>
            <a:off x="7422591" y="1282817"/>
            <a:ext cx="4746440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East-West traffic 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(relatively slow / limited)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029C8E3-138E-4496-9A81-801D97C8C1D8}"/>
              </a:ext>
            </a:extLst>
          </p:cNvPr>
          <p:cNvSpPr/>
          <p:nvPr/>
        </p:nvSpPr>
        <p:spPr>
          <a:xfrm rot="16237200" flipH="1">
            <a:off x="3360671" y="3047001"/>
            <a:ext cx="552941" cy="550763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064183-3631-4940-9AD2-79F86EB2D122}"/>
              </a:ext>
            </a:extLst>
          </p:cNvPr>
          <p:cNvSpPr txBox="1"/>
          <p:nvPr/>
        </p:nvSpPr>
        <p:spPr>
          <a:xfrm>
            <a:off x="1095028" y="3112218"/>
            <a:ext cx="2326015" cy="107305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Allow replicate 1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in same Rack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(fast)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61B80BF-606A-490E-98CA-0107BF9D712B}"/>
              </a:ext>
            </a:extLst>
          </p:cNvPr>
          <p:cNvSpPr/>
          <p:nvPr/>
        </p:nvSpPr>
        <p:spPr>
          <a:xfrm rot="10852200" flipH="1">
            <a:off x="4525898" y="5477783"/>
            <a:ext cx="552941" cy="548587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ED5467-41A9-436D-9629-B224C6C0B944}"/>
              </a:ext>
            </a:extLst>
          </p:cNvPr>
          <p:cNvSpPr txBox="1"/>
          <p:nvPr/>
        </p:nvSpPr>
        <p:spPr>
          <a:xfrm>
            <a:off x="3349641" y="6028680"/>
            <a:ext cx="3681509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Then must replicate &gt;= 1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in other Rack</a:t>
            </a:r>
          </a:p>
        </p:txBody>
      </p:sp>
      <p:sp>
        <p:nvSpPr>
          <p:cNvPr id="12" name="Forme libre : forme 9">
            <a:extLst>
              <a:ext uri="{FF2B5EF4-FFF2-40B4-BE49-F238E27FC236}">
                <a16:creationId xmlns:a16="http://schemas.microsoft.com/office/drawing/2014/main" id="{06144C35-442D-ED81-3192-50CE24ACA266}"/>
              </a:ext>
            </a:extLst>
          </p:cNvPr>
          <p:cNvSpPr/>
          <p:nvPr/>
        </p:nvSpPr>
        <p:spPr>
          <a:xfrm rot="10852200" flipH="1">
            <a:off x="6618586" y="5619752"/>
            <a:ext cx="3148487" cy="548587"/>
          </a:xfrm>
          <a:custGeom>
            <a:avLst>
              <a:gd name="f0" fmla="val 16200000"/>
              <a:gd name="f1" fmla="val 5404930"/>
              <a:gd name="f2" fmla="val 8487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ZoneTexte 10">
            <a:extLst>
              <a:ext uri="{FF2B5EF4-FFF2-40B4-BE49-F238E27FC236}">
                <a16:creationId xmlns:a16="http://schemas.microsoft.com/office/drawing/2014/main" id="{8F60C5AA-96EE-C0B9-7E21-08CF47FDB22E}"/>
              </a:ext>
            </a:extLst>
          </p:cNvPr>
          <p:cNvSpPr txBox="1"/>
          <p:nvPr/>
        </p:nvSpPr>
        <p:spPr>
          <a:xfrm>
            <a:off x="7727058" y="6081739"/>
            <a:ext cx="432463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replicate more.. In other HDFS datacenter (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distcp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1DED8B-4CDF-F8C4-03A1-2CAEAD1C929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7390" y="1036894"/>
            <a:ext cx="1877181" cy="174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35181AEA-DBA1-437E-9912-4167A4C80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80528" y="3244686"/>
            <a:ext cx="4799787" cy="47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0588" tIns="55294" rIns="110588" bIns="55294" numCol="1" anchor="t" anchorCtr="0" compatLnSpc="1">
            <a:prstTxWarp prst="textNoShape">
              <a:avLst/>
            </a:prstTxWarp>
          </a:bodyPr>
          <a:lstStyle/>
          <a:p>
            <a:endParaRPr lang="fr-FR" sz="217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AAFD-AAC4-4CC8-A9FD-DEF06102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12" y="1454123"/>
            <a:ext cx="8346865" cy="49989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12007C-44E3-42ED-BCF0-388353AB6B33}"/>
              </a:ext>
            </a:extLst>
          </p:cNvPr>
          <p:cNvSpPr txBox="1">
            <a:spLocks/>
          </p:cNvSpPr>
          <p:nvPr/>
        </p:nvSpPr>
        <p:spPr>
          <a:xfrm>
            <a:off x="609754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Writing</a:t>
            </a:r>
            <a:r>
              <a:rPr lang="fr-FR" sz="5321" dirty="0">
                <a:solidFill>
                  <a:sysClr val="windowText" lastClr="000000"/>
                </a:solidFill>
              </a:rPr>
              <a:t> a HDFS File</a:t>
            </a:r>
          </a:p>
        </p:txBody>
      </p:sp>
    </p:spTree>
    <p:extLst>
      <p:ext uri="{BB962C8B-B14F-4D97-AF65-F5344CB8AC3E}">
        <p14:creationId xmlns:p14="http://schemas.microsoft.com/office/powerpoint/2010/main" val="2173365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F9D02-C7D1-411A-BE86-ACFC7D673995}"/>
              </a:ext>
            </a:extLst>
          </p:cNvPr>
          <p:cNvSpPr txBox="1">
            <a:spLocks/>
          </p:cNvSpPr>
          <p:nvPr/>
        </p:nvSpPr>
        <p:spPr>
          <a:xfrm>
            <a:off x="609754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Reading a HDFS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5AB13-37F7-49B5-BA22-574CD583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15" y="1358405"/>
            <a:ext cx="8317065" cy="49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5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DB01-2766-62D5-9C8F-DF7D365B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4" y="237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Example on Azure Storage…  LRS, ZRS, GRS, GZRS</a:t>
            </a:r>
            <a:br>
              <a:rPr lang="fr-FR" dirty="0"/>
            </a:br>
            <a:r>
              <a:rPr lang="fr-FR" dirty="0"/>
              <a:t>1 </a:t>
            </a:r>
            <a:r>
              <a:rPr lang="fr-FR" dirty="0" err="1"/>
              <a:t>Region</a:t>
            </a:r>
            <a:r>
              <a:rPr lang="fr-FR" dirty="0"/>
              <a:t> = 3 AZ (</a:t>
            </a:r>
            <a:r>
              <a:rPr lang="fr-FR" dirty="0" err="1"/>
              <a:t>Availability</a:t>
            </a:r>
            <a:r>
              <a:rPr lang="fr-FR" dirty="0"/>
              <a:t> Zone) .. 3 Datacenters</a:t>
            </a:r>
          </a:p>
        </p:txBody>
      </p:sp>
      <p:pic>
        <p:nvPicPr>
          <p:cNvPr id="3074" name="Picture 2" descr="Diagram showing how data is replicated in a single data center with LRS">
            <a:extLst>
              <a:ext uri="{FF2B5EF4-FFF2-40B4-BE49-F238E27FC236}">
                <a16:creationId xmlns:a16="http://schemas.microsoft.com/office/drawing/2014/main" id="{4964632B-EAF6-61AC-3C50-6F60DE8B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5" y="3373136"/>
            <a:ext cx="1680383" cy="175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DB5016-70D8-33EE-CABA-5B5AEE751CD4}"/>
              </a:ext>
            </a:extLst>
          </p:cNvPr>
          <p:cNvSpPr txBox="1"/>
          <p:nvPr/>
        </p:nvSpPr>
        <p:spPr>
          <a:xfrm>
            <a:off x="120953" y="2477731"/>
            <a:ext cx="2419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LRS   </a:t>
            </a:r>
            <a:r>
              <a:rPr lang="fr-FR" sz="2400" dirty="0"/>
              <a:t>(</a:t>
            </a:r>
            <a:r>
              <a:rPr lang="fr-FR" sz="2400" dirty="0" err="1"/>
              <a:t>cheaper</a:t>
            </a:r>
            <a:r>
              <a:rPr lang="fr-FR" sz="2400" dirty="0"/>
              <a:t>)</a:t>
            </a:r>
          </a:p>
          <a:p>
            <a:r>
              <a:rPr lang="fr-FR" sz="2400" dirty="0"/>
              <a:t>     … 1 Datacenter</a:t>
            </a:r>
          </a:p>
        </p:txBody>
      </p:sp>
      <p:pic>
        <p:nvPicPr>
          <p:cNvPr id="3076" name="Picture 4" descr="Diagram showing how data is replicated in the primary region with ZRS">
            <a:extLst>
              <a:ext uri="{FF2B5EF4-FFF2-40B4-BE49-F238E27FC236}">
                <a16:creationId xmlns:a16="http://schemas.microsoft.com/office/drawing/2014/main" id="{BE4CF4D7-45B5-B7D5-F084-EE798120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14" y="2868040"/>
            <a:ext cx="2593219" cy="25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8357E-14CA-2658-F079-F34FC7D92182}"/>
              </a:ext>
            </a:extLst>
          </p:cNvPr>
          <p:cNvSpPr txBox="1"/>
          <p:nvPr/>
        </p:nvSpPr>
        <p:spPr>
          <a:xfrm>
            <a:off x="2860445" y="2431565"/>
            <a:ext cx="2077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ZRS</a:t>
            </a:r>
            <a:r>
              <a:rPr lang="fr-FR" sz="2400" dirty="0"/>
              <a:t> … 1 </a:t>
            </a:r>
            <a:r>
              <a:rPr lang="fr-FR" sz="2400" dirty="0" err="1"/>
              <a:t>Region</a:t>
            </a:r>
            <a:endParaRPr lang="fr-FR" sz="2400" dirty="0"/>
          </a:p>
        </p:txBody>
      </p:sp>
      <p:pic>
        <p:nvPicPr>
          <p:cNvPr id="3078" name="Picture 6" descr="Diagram showing how data is replicated with GZRS or RA-GZRS">
            <a:extLst>
              <a:ext uri="{FF2B5EF4-FFF2-40B4-BE49-F238E27FC236}">
                <a16:creationId xmlns:a16="http://schemas.microsoft.com/office/drawing/2014/main" id="{C7971791-282B-4555-D755-99F75F475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2" y="4211019"/>
            <a:ext cx="4572001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agram showing how data is replicated with GRS or RA-GRS">
            <a:extLst>
              <a:ext uri="{FF2B5EF4-FFF2-40B4-BE49-F238E27FC236}">
                <a16:creationId xmlns:a16="http://schemas.microsoft.com/office/drawing/2014/main" id="{4CD617C2-7CD3-E6E4-EF06-1C6FA88A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93" y="2007811"/>
            <a:ext cx="4279494" cy="175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67C26-77DA-45F2-A857-141EC35E9FA6}"/>
              </a:ext>
            </a:extLst>
          </p:cNvPr>
          <p:cNvSpPr txBox="1"/>
          <p:nvPr/>
        </p:nvSpPr>
        <p:spPr>
          <a:xfrm>
            <a:off x="7298412" y="3780509"/>
            <a:ext cx="443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(RA-) GZRS </a:t>
            </a:r>
            <a:r>
              <a:rPr lang="fr-FR" sz="2400" dirty="0"/>
              <a:t>   … 1 ZRS + </a:t>
            </a:r>
            <a:r>
              <a:rPr lang="fr-FR" sz="2400" dirty="0" err="1"/>
              <a:t>async</a:t>
            </a:r>
            <a:r>
              <a:rPr lang="fr-FR" sz="2400" dirty="0"/>
              <a:t> 1LRS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25914-7151-1754-6CE9-0B51D2BF36C1}"/>
              </a:ext>
            </a:extLst>
          </p:cNvPr>
          <p:cNvSpPr txBox="1"/>
          <p:nvPr/>
        </p:nvSpPr>
        <p:spPr>
          <a:xfrm>
            <a:off x="5490543" y="1546146"/>
            <a:ext cx="5422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(RA-) GRS </a:t>
            </a:r>
            <a:r>
              <a:rPr lang="fr-FR" sz="2400" dirty="0"/>
              <a:t>   … 1 LRS + </a:t>
            </a:r>
            <a:r>
              <a:rPr lang="fr-FR" sz="2400" dirty="0" err="1"/>
              <a:t>async</a:t>
            </a:r>
            <a:r>
              <a:rPr lang="fr-FR" sz="2400" dirty="0"/>
              <a:t> 1LRS, 2 zones</a:t>
            </a:r>
          </a:p>
        </p:txBody>
      </p:sp>
    </p:spTree>
    <p:extLst>
      <p:ext uri="{BB962C8B-B14F-4D97-AF65-F5344CB8AC3E}">
        <p14:creationId xmlns:p14="http://schemas.microsoft.com/office/powerpoint/2010/main" val="2290561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1E9A-F496-E245-5C03-3303B4DBEEB9}"/>
              </a:ext>
            </a:extLst>
          </p:cNvPr>
          <p:cNvSpPr txBox="1">
            <a:spLocks/>
          </p:cNvSpPr>
          <p:nvPr/>
        </p:nvSpPr>
        <p:spPr>
          <a:xfrm>
            <a:off x="610350" y="2641113"/>
            <a:ext cx="10971300" cy="120166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pPr rtl="0"/>
            <a:r>
              <a:rPr lang="en-US" sz="5321" dirty="0">
                <a:solidFill>
                  <a:sysClr val="windowText" lastClr="000000"/>
                </a:solidFill>
              </a:rPr>
              <a:t>Recap … Storage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82720-FE7B-899F-4722-2C785E75DC77}"/>
              </a:ext>
            </a:extLst>
          </p:cNvPr>
          <p:cNvSpPr txBox="1"/>
          <p:nvPr/>
        </p:nvSpPr>
        <p:spPr>
          <a:xfrm>
            <a:off x="8331200" y="5394476"/>
            <a:ext cx="2658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Coffe</a:t>
            </a:r>
            <a:r>
              <a:rPr lang="fr-FR" sz="3600" dirty="0"/>
              <a:t> Break ?</a:t>
            </a:r>
          </a:p>
        </p:txBody>
      </p:sp>
    </p:spTree>
    <p:extLst>
      <p:ext uri="{BB962C8B-B14F-4D97-AF65-F5344CB8AC3E}">
        <p14:creationId xmlns:p14="http://schemas.microsoft.com/office/powerpoint/2010/main" val="1441948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73253" y="3038383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CAF2A5-098F-EC72-E334-D574EF1D3A36}"/>
              </a:ext>
            </a:extLst>
          </p:cNvPr>
          <p:cNvSpPr txBox="1">
            <a:spLocks/>
          </p:cNvSpPr>
          <p:nvPr/>
        </p:nvSpPr>
        <p:spPr>
          <a:xfrm>
            <a:off x="2960914" y="1630439"/>
            <a:ext cx="8960153" cy="4862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sz="3500" b="1" dirty="0" err="1"/>
              <a:t>Scaling</a:t>
            </a:r>
            <a:r>
              <a:rPr lang="fr-FR" sz="3500" b="1" dirty="0"/>
              <a:t> </a:t>
            </a:r>
            <a:r>
              <a:rPr lang="fr-FR" sz="3500" b="1" dirty="0" err="1"/>
              <a:t>Compute</a:t>
            </a:r>
            <a:r>
              <a:rPr lang="fr-FR" sz="3500" b="1" dirty="0"/>
              <a:t> </a:t>
            </a:r>
            <a:r>
              <a:rPr lang="fr-FR" sz="3500" b="1" dirty="0" err="1"/>
              <a:t>Resources</a:t>
            </a:r>
            <a:r>
              <a:rPr lang="fr-FR" sz="3500" b="1" dirty="0"/>
              <a:t>: </a:t>
            </a:r>
            <a:r>
              <a:rPr lang="fr-FR" sz="3500" b="1" dirty="0" err="1"/>
              <a:t>Yarn</a:t>
            </a:r>
            <a:r>
              <a:rPr lang="fr-FR" sz="3500" b="1" dirty="0"/>
              <a:t>, </a:t>
            </a:r>
            <a:r>
              <a:rPr lang="fr-FR" sz="3500" b="1" dirty="0" err="1"/>
              <a:t>Kubernetes</a:t>
            </a:r>
            <a:endParaRPr lang="fr-FR" sz="3500" b="1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237375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ADFC-B2AE-719F-2122-1612781E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943"/>
          </a:xfrm>
        </p:spPr>
        <p:txBody>
          <a:bodyPr/>
          <a:lstStyle/>
          <a:p>
            <a:pPr algn="ctr"/>
            <a:r>
              <a:rPr lang="fr-FR" dirty="0"/>
              <a:t>About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8EBCF-510E-C67E-C69A-1A52E4848C20}"/>
              </a:ext>
            </a:extLst>
          </p:cNvPr>
          <p:cNvSpPr txBox="1"/>
          <p:nvPr/>
        </p:nvSpPr>
        <p:spPr>
          <a:xfrm>
            <a:off x="5135730" y="3339251"/>
            <a:ext cx="53221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IT </a:t>
            </a:r>
            <a:r>
              <a:rPr lang="fr-FR" sz="2400" dirty="0" err="1"/>
              <a:t>Passionate</a:t>
            </a:r>
            <a:r>
              <a:rPr lang="fr-FR" sz="2400" dirty="0"/>
              <a:t> </a:t>
            </a:r>
            <a:r>
              <a:rPr lang="fr-FR" sz="2400" dirty="0" err="1"/>
              <a:t>since</a:t>
            </a:r>
            <a:r>
              <a:rPr lang="fr-FR" sz="2400" dirty="0"/>
              <a:t> 26 </a:t>
            </a:r>
            <a:r>
              <a:rPr lang="fr-FR" sz="2400" dirty="0" err="1"/>
              <a:t>years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Working</a:t>
            </a:r>
            <a:r>
              <a:rPr lang="fr-FR" sz="2400" dirty="0"/>
              <a:t> at Société Générale (La </a:t>
            </a:r>
            <a:r>
              <a:rPr lang="fr-FR" sz="2400" dirty="0" err="1"/>
              <a:t>Defense</a:t>
            </a:r>
            <a:r>
              <a:rPr lang="fr-FR" sz="2400" dirty="0"/>
              <a:t>)</a:t>
            </a:r>
          </a:p>
          <a:p>
            <a:r>
              <a:rPr lang="fr-FR" sz="2400" dirty="0"/>
              <a:t>In </a:t>
            </a:r>
            <a:r>
              <a:rPr lang="fr-FR" sz="2400" dirty="0" err="1"/>
              <a:t>BigData</a:t>
            </a:r>
            <a:r>
              <a:rPr lang="fr-FR" sz="2400" dirty="0"/>
              <a:t> team </a:t>
            </a:r>
            <a:r>
              <a:rPr lang="fr-FR" sz="2400" dirty="0" err="1"/>
              <a:t>since</a:t>
            </a:r>
            <a:r>
              <a:rPr lang="fr-FR" sz="2400" dirty="0"/>
              <a:t> 6 </a:t>
            </a:r>
            <a:r>
              <a:rPr lang="fr-FR" sz="2400" dirty="0" err="1"/>
              <a:t>years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Expert Java + </a:t>
            </a:r>
            <a:r>
              <a:rPr lang="fr-FR" sz="2400" dirty="0" err="1"/>
              <a:t>BigData</a:t>
            </a:r>
            <a:r>
              <a:rPr lang="fr-FR" sz="2400" dirty="0"/>
              <a:t> + more</a:t>
            </a:r>
          </a:p>
          <a:p>
            <a:endParaRPr lang="fr-F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7D4A8-B637-6AFD-DEFC-3F3008C9F27A}"/>
              </a:ext>
            </a:extLst>
          </p:cNvPr>
          <p:cNvSpPr txBox="1"/>
          <p:nvPr/>
        </p:nvSpPr>
        <p:spPr>
          <a:xfrm>
            <a:off x="4832767" y="2258512"/>
            <a:ext cx="4727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2"/>
              </a:rPr>
              <a:t>arnaud.nauwynck@gmail.com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542B8-6CD2-CCFC-22C0-3A10EDBF2E2F}"/>
              </a:ext>
            </a:extLst>
          </p:cNvPr>
          <p:cNvSpPr txBox="1"/>
          <p:nvPr/>
        </p:nvSpPr>
        <p:spPr>
          <a:xfrm>
            <a:off x="315157" y="4424252"/>
            <a:ext cx="4287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3"/>
              </a:rPr>
              <a:t>https://github.com/Arnaud-Nauwynck</a:t>
            </a:r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00664D-D7EB-5AD5-1587-309E3C991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31" y="1176700"/>
            <a:ext cx="3302334" cy="2483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061E17-4205-187F-755B-5725B8CE63A9}"/>
              </a:ext>
            </a:extLst>
          </p:cNvPr>
          <p:cNvSpPr txBox="1"/>
          <p:nvPr/>
        </p:nvSpPr>
        <p:spPr>
          <a:xfrm>
            <a:off x="4114800" y="1810590"/>
            <a:ext cx="380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using</a:t>
            </a:r>
            <a:r>
              <a:rPr lang="fr-FR" dirty="0"/>
              <a:t> Twitter/LinkedIn/</a:t>
            </a:r>
            <a:r>
              <a:rPr lang="fr-FR" dirty="0" err="1"/>
              <a:t>FaceBook</a:t>
            </a:r>
            <a:r>
              <a:rPr lang="fr-FR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08253-E8ED-7912-2F13-8E48A4391023}"/>
              </a:ext>
            </a:extLst>
          </p:cNvPr>
          <p:cNvSpPr txBox="1"/>
          <p:nvPr/>
        </p:nvSpPr>
        <p:spPr>
          <a:xfrm>
            <a:off x="4216893" y="22993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Only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A8F58-A1EB-20E9-6E2B-32876BE645D4}"/>
              </a:ext>
            </a:extLst>
          </p:cNvPr>
          <p:cNvSpPr txBox="1"/>
          <p:nvPr/>
        </p:nvSpPr>
        <p:spPr>
          <a:xfrm>
            <a:off x="315157" y="5512273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hlinkClick r:id="rId5"/>
              </a:rPr>
              <a:t>http://arnaud-nauwynck.github.io/</a:t>
            </a:r>
            <a:endParaRPr lang="fr-FR" sz="2000" dirty="0"/>
          </a:p>
          <a:p>
            <a:endParaRPr lang="fr-F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0E9891-2ABB-CE0D-C3E1-F6D4A6A0C04F}"/>
              </a:ext>
            </a:extLst>
          </p:cNvPr>
          <p:cNvSpPr txBox="1"/>
          <p:nvPr/>
        </p:nvSpPr>
        <p:spPr>
          <a:xfrm>
            <a:off x="315157" y="4057680"/>
            <a:ext cx="140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Github</a:t>
            </a:r>
            <a:r>
              <a:rPr lang="fr-FR" dirty="0"/>
              <a:t> repos</a:t>
            </a:r>
          </a:p>
        </p:txBody>
      </p:sp>
      <p:pic>
        <p:nvPicPr>
          <p:cNvPr id="1026" name="Picture 2" descr="Basalte">
            <a:extLst>
              <a:ext uri="{FF2B5EF4-FFF2-40B4-BE49-F238E27FC236}">
                <a16:creationId xmlns:a16="http://schemas.microsoft.com/office/drawing/2014/main" id="{021E4CCD-8D96-87EE-7E9C-E337D2CC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850" y="4712717"/>
            <a:ext cx="2670237" cy="178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99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B1CE-D1D3-FE25-9782-4BCE5292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31" y="37456"/>
            <a:ext cx="10515600" cy="1037606"/>
          </a:xfrm>
        </p:spPr>
        <p:txBody>
          <a:bodyPr/>
          <a:lstStyle/>
          <a:p>
            <a:pPr algn="ctr"/>
            <a:r>
              <a:rPr lang="fr-FR" dirty="0" err="1"/>
              <a:t>Reminder</a:t>
            </a:r>
            <a:r>
              <a:rPr lang="fr-FR" dirty="0"/>
              <a:t> …  Hadoop Cluster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F16B-5C89-3346-2D17-FC73822D30AD}"/>
              </a:ext>
            </a:extLst>
          </p:cNvPr>
          <p:cNvSpPr txBox="1"/>
          <p:nvPr/>
        </p:nvSpPr>
        <p:spPr>
          <a:xfrm>
            <a:off x="9127907" y="5771848"/>
            <a:ext cx="36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Installed</a:t>
            </a:r>
            <a:r>
              <a:rPr lang="fr-FR" dirty="0"/>
              <a:t> Hadoop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2A47A-C717-7993-8B36-16B7AC5B3C3D}"/>
              </a:ext>
            </a:extLst>
          </p:cNvPr>
          <p:cNvSpPr/>
          <p:nvPr/>
        </p:nvSpPr>
        <p:spPr>
          <a:xfrm>
            <a:off x="3408603" y="1261477"/>
            <a:ext cx="6630445" cy="461197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7FEB-F2B9-8EC3-94F7-ECD94A32089F}"/>
              </a:ext>
            </a:extLst>
          </p:cNvPr>
          <p:cNvSpPr/>
          <p:nvPr/>
        </p:nvSpPr>
        <p:spPr>
          <a:xfrm>
            <a:off x="3561003" y="1366535"/>
            <a:ext cx="6318388" cy="440531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FE1BD-0E15-C831-A91E-B75827DF0D93}"/>
              </a:ext>
            </a:extLst>
          </p:cNvPr>
          <p:cNvSpPr txBox="1"/>
          <p:nvPr/>
        </p:nvSpPr>
        <p:spPr>
          <a:xfrm>
            <a:off x="6153858" y="953449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Firewall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F048-653F-15CA-D495-A1A1A388794C}"/>
              </a:ext>
            </a:extLst>
          </p:cNvPr>
          <p:cNvSpPr/>
          <p:nvPr/>
        </p:nvSpPr>
        <p:spPr>
          <a:xfrm>
            <a:off x="5245130" y="2116440"/>
            <a:ext cx="992618" cy="60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00EB0-6BE7-BE60-CC87-20618A3E6F1C}"/>
              </a:ext>
            </a:extLst>
          </p:cNvPr>
          <p:cNvSpPr/>
          <p:nvPr/>
        </p:nvSpPr>
        <p:spPr>
          <a:xfrm>
            <a:off x="5485364" y="2405037"/>
            <a:ext cx="992619" cy="6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00474-1C1D-753A-DF2C-7B9006A157C6}"/>
              </a:ext>
            </a:extLst>
          </p:cNvPr>
          <p:cNvSpPr/>
          <p:nvPr/>
        </p:nvSpPr>
        <p:spPr>
          <a:xfrm>
            <a:off x="2674413" y="2391631"/>
            <a:ext cx="399142" cy="32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9EB1D0AD-2999-B0CA-3971-4CF1E7278792}"/>
              </a:ext>
            </a:extLst>
          </p:cNvPr>
          <p:cNvSpPr/>
          <p:nvPr/>
        </p:nvSpPr>
        <p:spPr>
          <a:xfrm>
            <a:off x="3152454" y="249281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E8F52-8090-952A-30A1-8FD00E34F131}"/>
              </a:ext>
            </a:extLst>
          </p:cNvPr>
          <p:cNvSpPr txBox="1"/>
          <p:nvPr/>
        </p:nvSpPr>
        <p:spPr>
          <a:xfrm>
            <a:off x="3603816" y="19820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LoadBalancer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1831E-4009-6AFD-0E48-4C464D3C253B}"/>
              </a:ext>
            </a:extLst>
          </p:cNvPr>
          <p:cNvSpPr/>
          <p:nvPr/>
        </p:nvSpPr>
        <p:spPr>
          <a:xfrm>
            <a:off x="4141795" y="2367475"/>
            <a:ext cx="334835" cy="42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D6FE-5D93-ED05-316E-F4445BAE03AD}"/>
              </a:ext>
            </a:extLst>
          </p:cNvPr>
          <p:cNvSpPr txBox="1"/>
          <p:nvPr/>
        </p:nvSpPr>
        <p:spPr>
          <a:xfrm>
            <a:off x="802755" y="1967076"/>
            <a:ext cx="2599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Https</a:t>
            </a:r>
            <a:br>
              <a:rPr lang="fr-FR" dirty="0"/>
            </a:br>
            <a:r>
              <a:rPr lang="fr-FR" dirty="0"/>
              <a:t>Hadoop APIs</a:t>
            </a:r>
          </a:p>
          <a:p>
            <a:r>
              <a:rPr lang="fr-FR" dirty="0"/>
              <a:t>(Knox,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</a:t>
            </a:r>
          </a:p>
          <a:p>
            <a:r>
              <a:rPr lang="fr-FR" dirty="0"/>
              <a:t> </a:t>
            </a:r>
            <a:r>
              <a:rPr lang="fr-FR" dirty="0" err="1"/>
              <a:t>Hdfs</a:t>
            </a:r>
            <a:r>
              <a:rPr lang="fr-FR" dirty="0"/>
              <a:t>, </a:t>
            </a:r>
            <a:r>
              <a:rPr lang="fr-FR" dirty="0" err="1"/>
              <a:t>Hive</a:t>
            </a:r>
            <a:r>
              <a:rPr lang="fr-FR" dirty="0"/>
              <a:t> Hue, </a:t>
            </a:r>
            <a:r>
              <a:rPr lang="fr-FR" dirty="0" err="1"/>
              <a:t>Ambari</a:t>
            </a:r>
            <a:r>
              <a:rPr lang="fr-FR" dirty="0"/>
              <a:t>..)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B46F2-01BA-E402-3B73-1056CAE78DFC}"/>
              </a:ext>
            </a:extLst>
          </p:cNvPr>
          <p:cNvSpPr/>
          <p:nvPr/>
        </p:nvSpPr>
        <p:spPr>
          <a:xfrm>
            <a:off x="3867679" y="3529984"/>
            <a:ext cx="714429" cy="429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22C31-A2E3-A0D6-3EAD-786C32BB9F15}"/>
              </a:ext>
            </a:extLst>
          </p:cNvPr>
          <p:cNvSpPr txBox="1"/>
          <p:nvPr/>
        </p:nvSpPr>
        <p:spPr>
          <a:xfrm>
            <a:off x="759251" y="3429320"/>
            <a:ext cx="2068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b="1" dirty="0"/>
              <a:t>SSH</a:t>
            </a:r>
          </a:p>
          <a:p>
            <a:r>
              <a:rPr lang="fr-FR" dirty="0"/>
              <a:t>On « Edge » Node</a:t>
            </a:r>
            <a:br>
              <a:rPr lang="fr-FR" dirty="0"/>
            </a:br>
            <a:r>
              <a:rPr lang="fr-FR" dirty="0"/>
              <a:t>for command line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, Spark, ..</a:t>
            </a:r>
          </a:p>
        </p:txBody>
      </p:sp>
      <p:pic>
        <p:nvPicPr>
          <p:cNvPr id="6146" name="Picture 2" descr="Hortonworks - Wikipedia">
            <a:extLst>
              <a:ext uri="{FF2B5EF4-FFF2-40B4-BE49-F238E27FC236}">
                <a16:creationId xmlns:a16="http://schemas.microsoft.com/office/drawing/2014/main" id="{2E9B164A-FAA0-3241-1075-755EEBE3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66" y="6026482"/>
            <a:ext cx="2256807" cy="7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CE2030-3B3A-76F3-94A7-EC2382A62528}"/>
              </a:ext>
            </a:extLst>
          </p:cNvPr>
          <p:cNvSpPr txBox="1"/>
          <p:nvPr/>
        </p:nvSpPr>
        <p:spPr>
          <a:xfrm>
            <a:off x="4560546" y="1482833"/>
            <a:ext cx="26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Main </a:t>
            </a:r>
            <a:r>
              <a:rPr lang="fr-FR" b="1" dirty="0" err="1"/>
              <a:t>HeadNode</a:t>
            </a:r>
            <a:r>
              <a:rPr lang="fr-FR" dirty="0"/>
              <a:t> Server</a:t>
            </a:r>
          </a:p>
          <a:p>
            <a:r>
              <a:rPr lang="fr-FR" dirty="0"/>
              <a:t>(</a:t>
            </a:r>
            <a:r>
              <a:rPr lang="fr-FR" dirty="0" err="1"/>
              <a:t>NameNode</a:t>
            </a:r>
            <a:r>
              <a:rPr lang="fr-FR" dirty="0"/>
              <a:t>, </a:t>
            </a:r>
            <a:r>
              <a:rPr lang="fr-FR" dirty="0" err="1"/>
              <a:t>Oozie</a:t>
            </a:r>
            <a:r>
              <a:rPr lang="fr-FR" dirty="0"/>
              <a:t>, </a:t>
            </a:r>
            <a:r>
              <a:rPr lang="fr-FR" dirty="0" err="1"/>
              <a:t>Yarn</a:t>
            </a:r>
            <a:r>
              <a:rPr lang="fr-FR" dirty="0"/>
              <a:t>..)</a:t>
            </a:r>
          </a:p>
        </p:txBody>
      </p:sp>
      <p:pic>
        <p:nvPicPr>
          <p:cNvPr id="6148" name="Picture 4" descr="PostgreSQL - Visual Studio Marketplace">
            <a:extLst>
              <a:ext uri="{FF2B5EF4-FFF2-40B4-BE49-F238E27FC236}">
                <a16:creationId xmlns:a16="http://schemas.microsoft.com/office/drawing/2014/main" id="{AEC5A034-D1D5-4796-84E7-BB340ADA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5" y="3159358"/>
            <a:ext cx="361039" cy="3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51CAA-929A-252F-8791-17F8040F9C9B}"/>
              </a:ext>
            </a:extLst>
          </p:cNvPr>
          <p:cNvSpPr txBox="1"/>
          <p:nvPr/>
        </p:nvSpPr>
        <p:spPr>
          <a:xfrm>
            <a:off x="5423973" y="3429679"/>
            <a:ext cx="192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for </a:t>
            </a:r>
          </a:p>
          <a:p>
            <a:r>
              <a:rPr lang="fr-FR" dirty="0" err="1"/>
              <a:t>Oozie,Yarn,Ranger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Metastore</a:t>
            </a:r>
            <a:r>
              <a:rPr lang="fr-FR" dirty="0"/>
              <a:t>..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D51280-A4C4-372D-3BF4-82CA500A7276}"/>
              </a:ext>
            </a:extLst>
          </p:cNvPr>
          <p:cNvSpPr/>
          <p:nvPr/>
        </p:nvSpPr>
        <p:spPr>
          <a:xfrm>
            <a:off x="7602123" y="2199469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3654A6D8-C9EE-F1E1-46D1-1B12CF1483D1}"/>
              </a:ext>
            </a:extLst>
          </p:cNvPr>
          <p:cNvSpPr/>
          <p:nvPr/>
        </p:nvSpPr>
        <p:spPr>
          <a:xfrm>
            <a:off x="8421672" y="221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45E39264-F99B-6620-2FDB-2CFF5AF2A894}"/>
              </a:ext>
            </a:extLst>
          </p:cNvPr>
          <p:cNvSpPr/>
          <p:nvPr/>
        </p:nvSpPr>
        <p:spPr>
          <a:xfrm>
            <a:off x="8490052" y="226909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AEDFFAC-871B-97B7-AE62-3072FF661D9A}"/>
              </a:ext>
            </a:extLst>
          </p:cNvPr>
          <p:cNvSpPr/>
          <p:nvPr/>
        </p:nvSpPr>
        <p:spPr>
          <a:xfrm>
            <a:off x="8567209" y="232138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6CF7FA9E-1F1A-299B-473E-D157ACFB23E8}"/>
              </a:ext>
            </a:extLst>
          </p:cNvPr>
          <p:cNvSpPr/>
          <p:nvPr/>
        </p:nvSpPr>
        <p:spPr>
          <a:xfrm>
            <a:off x="8620035" y="23831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87018-383F-8E58-A88E-1D9A06AC6DF7}"/>
              </a:ext>
            </a:extLst>
          </p:cNvPr>
          <p:cNvSpPr txBox="1"/>
          <p:nvPr/>
        </p:nvSpPr>
        <p:spPr>
          <a:xfrm>
            <a:off x="7302312" y="1888150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 </a:t>
            </a:r>
            <a:r>
              <a:rPr lang="fr-FR" b="1" dirty="0" err="1"/>
              <a:t>DataNodes</a:t>
            </a:r>
            <a:endParaRPr lang="fr-FR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47DB1-1E68-1BAB-371A-6D298DD8F781}"/>
              </a:ext>
            </a:extLst>
          </p:cNvPr>
          <p:cNvSpPr/>
          <p:nvPr/>
        </p:nvSpPr>
        <p:spPr>
          <a:xfrm>
            <a:off x="7818478" y="262183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55141CF-6A78-7B7B-36BF-B49C08BCBC8B}"/>
              </a:ext>
            </a:extLst>
          </p:cNvPr>
          <p:cNvSpPr/>
          <p:nvPr/>
        </p:nvSpPr>
        <p:spPr>
          <a:xfrm>
            <a:off x="8638027" y="263623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24838E7-F516-7CE4-9A20-4FFFE912F354}"/>
              </a:ext>
            </a:extLst>
          </p:cNvPr>
          <p:cNvSpPr/>
          <p:nvPr/>
        </p:nvSpPr>
        <p:spPr>
          <a:xfrm>
            <a:off x="8706407" y="269146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58DDEE11-07C4-44C9-770E-E9ACA6BA392D}"/>
              </a:ext>
            </a:extLst>
          </p:cNvPr>
          <p:cNvSpPr/>
          <p:nvPr/>
        </p:nvSpPr>
        <p:spPr>
          <a:xfrm>
            <a:off x="8783564" y="274374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E8EF41A2-C818-1B94-9EDB-43F8AE71739E}"/>
              </a:ext>
            </a:extLst>
          </p:cNvPr>
          <p:cNvSpPr/>
          <p:nvPr/>
        </p:nvSpPr>
        <p:spPr>
          <a:xfrm>
            <a:off x="8836390" y="280551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649C12-4D7F-0A2D-9F4D-57709DC60F7D}"/>
              </a:ext>
            </a:extLst>
          </p:cNvPr>
          <p:cNvSpPr/>
          <p:nvPr/>
        </p:nvSpPr>
        <p:spPr>
          <a:xfrm>
            <a:off x="8039800" y="307962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3E55C1BE-8B4C-D67A-FDD8-C4F5E32CF386}"/>
              </a:ext>
            </a:extLst>
          </p:cNvPr>
          <p:cNvSpPr/>
          <p:nvPr/>
        </p:nvSpPr>
        <p:spPr>
          <a:xfrm>
            <a:off x="8859349" y="30940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8680086-C894-F2B1-42BD-9C0D051E3AA8}"/>
              </a:ext>
            </a:extLst>
          </p:cNvPr>
          <p:cNvSpPr/>
          <p:nvPr/>
        </p:nvSpPr>
        <p:spPr>
          <a:xfrm>
            <a:off x="8927729" y="31492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12630136-CB7E-D337-47F5-73FD2234C245}"/>
              </a:ext>
            </a:extLst>
          </p:cNvPr>
          <p:cNvSpPr/>
          <p:nvPr/>
        </p:nvSpPr>
        <p:spPr>
          <a:xfrm>
            <a:off x="9004886" y="320153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E1A29015-C3E9-8FBF-1AE7-DDE628CF4670}"/>
              </a:ext>
            </a:extLst>
          </p:cNvPr>
          <p:cNvSpPr/>
          <p:nvPr/>
        </p:nvSpPr>
        <p:spPr>
          <a:xfrm>
            <a:off x="9057712" y="326330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3B41A2-1159-53AC-3396-90A0BC705114}"/>
              </a:ext>
            </a:extLst>
          </p:cNvPr>
          <p:cNvSpPr/>
          <p:nvPr/>
        </p:nvSpPr>
        <p:spPr>
          <a:xfrm>
            <a:off x="8225994" y="352630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3282CAC5-5627-0825-0D45-E07E2874EC3B}"/>
              </a:ext>
            </a:extLst>
          </p:cNvPr>
          <p:cNvSpPr/>
          <p:nvPr/>
        </p:nvSpPr>
        <p:spPr>
          <a:xfrm>
            <a:off x="9045543" y="354070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BEA40400-116F-A434-CFA3-8F931894AAD3}"/>
              </a:ext>
            </a:extLst>
          </p:cNvPr>
          <p:cNvSpPr/>
          <p:nvPr/>
        </p:nvSpPr>
        <p:spPr>
          <a:xfrm>
            <a:off x="9113923" y="359593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859C3BF1-5240-58C4-6DF2-ED7ED01CF30D}"/>
              </a:ext>
            </a:extLst>
          </p:cNvPr>
          <p:cNvSpPr/>
          <p:nvPr/>
        </p:nvSpPr>
        <p:spPr>
          <a:xfrm>
            <a:off x="9191080" y="364821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63A9B018-CF4E-0920-F30D-72100CE3A7EA}"/>
              </a:ext>
            </a:extLst>
          </p:cNvPr>
          <p:cNvSpPr/>
          <p:nvPr/>
        </p:nvSpPr>
        <p:spPr>
          <a:xfrm>
            <a:off x="9243906" y="370998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BB291-14CF-DDD7-513D-53636D56294C}"/>
              </a:ext>
            </a:extLst>
          </p:cNvPr>
          <p:cNvSpPr/>
          <p:nvPr/>
        </p:nvSpPr>
        <p:spPr>
          <a:xfrm>
            <a:off x="8421672" y="3966421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389FBC6F-950F-29BA-ADE5-6A5C4764AE79}"/>
              </a:ext>
            </a:extLst>
          </p:cNvPr>
          <p:cNvSpPr/>
          <p:nvPr/>
        </p:nvSpPr>
        <p:spPr>
          <a:xfrm>
            <a:off x="9241221" y="398082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CD719874-69B2-A467-B2E0-4333D0C0A98F}"/>
              </a:ext>
            </a:extLst>
          </p:cNvPr>
          <p:cNvSpPr/>
          <p:nvPr/>
        </p:nvSpPr>
        <p:spPr>
          <a:xfrm>
            <a:off x="9309601" y="403604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3759F031-D7D9-F21C-ABBF-0A0FD70636AC}"/>
              </a:ext>
            </a:extLst>
          </p:cNvPr>
          <p:cNvSpPr/>
          <p:nvPr/>
        </p:nvSpPr>
        <p:spPr>
          <a:xfrm>
            <a:off x="9386758" y="40883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F4B5AA26-F4CE-CAA3-1AAE-B19D880A5093}"/>
              </a:ext>
            </a:extLst>
          </p:cNvPr>
          <p:cNvSpPr/>
          <p:nvPr/>
        </p:nvSpPr>
        <p:spPr>
          <a:xfrm>
            <a:off x="9439584" y="415010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44140EF7-36DE-8869-529E-6EC15427A699}"/>
              </a:ext>
            </a:extLst>
          </p:cNvPr>
          <p:cNvSpPr/>
          <p:nvPr/>
        </p:nvSpPr>
        <p:spPr>
          <a:xfrm>
            <a:off x="3127931" y="3667734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1A083B-93AC-554B-3B6B-B0E9045BA353}"/>
              </a:ext>
            </a:extLst>
          </p:cNvPr>
          <p:cNvSpPr/>
          <p:nvPr/>
        </p:nvSpPr>
        <p:spPr>
          <a:xfrm>
            <a:off x="3876592" y="4813905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35B00399-59B6-1C3B-6981-C5CA8797BA41}"/>
              </a:ext>
            </a:extLst>
          </p:cNvPr>
          <p:cNvSpPr/>
          <p:nvPr/>
        </p:nvSpPr>
        <p:spPr>
          <a:xfrm>
            <a:off x="4732853" y="474865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367A7E16-C0B6-7691-6D25-0AD3746ACAE0}"/>
              </a:ext>
            </a:extLst>
          </p:cNvPr>
          <p:cNvSpPr/>
          <p:nvPr/>
        </p:nvSpPr>
        <p:spPr>
          <a:xfrm>
            <a:off x="4801233" y="480387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D82C5574-8DCF-0414-E199-338A3F237510}"/>
              </a:ext>
            </a:extLst>
          </p:cNvPr>
          <p:cNvSpPr/>
          <p:nvPr/>
        </p:nvSpPr>
        <p:spPr>
          <a:xfrm>
            <a:off x="4878390" y="485615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B66A2798-7F2B-C13C-9809-E6BB34883C52}"/>
              </a:ext>
            </a:extLst>
          </p:cNvPr>
          <p:cNvSpPr/>
          <p:nvPr/>
        </p:nvSpPr>
        <p:spPr>
          <a:xfrm>
            <a:off x="4931216" y="491792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D8FBC4-DDA6-BB1E-4BF7-5F98E7525B2E}"/>
              </a:ext>
            </a:extLst>
          </p:cNvPr>
          <p:cNvSpPr/>
          <p:nvPr/>
        </p:nvSpPr>
        <p:spPr>
          <a:xfrm>
            <a:off x="8626486" y="4395350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4B750C86-9483-8842-7332-0BAA233D665C}"/>
              </a:ext>
            </a:extLst>
          </p:cNvPr>
          <p:cNvSpPr/>
          <p:nvPr/>
        </p:nvSpPr>
        <p:spPr>
          <a:xfrm>
            <a:off x="9446035" y="440975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852711D9-4B25-3F60-EF4D-A7BA0E96B70E}"/>
              </a:ext>
            </a:extLst>
          </p:cNvPr>
          <p:cNvSpPr/>
          <p:nvPr/>
        </p:nvSpPr>
        <p:spPr>
          <a:xfrm>
            <a:off x="9514415" y="446497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F8D09E47-E13E-3E14-1AD4-94C4A7CECC52}"/>
              </a:ext>
            </a:extLst>
          </p:cNvPr>
          <p:cNvSpPr/>
          <p:nvPr/>
        </p:nvSpPr>
        <p:spPr>
          <a:xfrm>
            <a:off x="9591572" y="451726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B06BAB50-B9A3-AA9D-B020-2F93E717248C}"/>
              </a:ext>
            </a:extLst>
          </p:cNvPr>
          <p:cNvSpPr/>
          <p:nvPr/>
        </p:nvSpPr>
        <p:spPr>
          <a:xfrm>
            <a:off x="9644398" y="457903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D38F1-335B-D889-509C-2D0584A6E735}"/>
              </a:ext>
            </a:extLst>
          </p:cNvPr>
          <p:cNvSpPr/>
          <p:nvPr/>
        </p:nvSpPr>
        <p:spPr>
          <a:xfrm>
            <a:off x="3942043" y="5103424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F62EB61A-C646-9361-AD60-AD65B813A060}"/>
              </a:ext>
            </a:extLst>
          </p:cNvPr>
          <p:cNvSpPr/>
          <p:nvPr/>
        </p:nvSpPr>
        <p:spPr>
          <a:xfrm>
            <a:off x="4798304" y="503817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9210EF82-9114-8A82-4702-E4D486BC0CC1}"/>
              </a:ext>
            </a:extLst>
          </p:cNvPr>
          <p:cNvSpPr/>
          <p:nvPr/>
        </p:nvSpPr>
        <p:spPr>
          <a:xfrm>
            <a:off x="4866684" y="509339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21D925AC-2C99-0686-F1A7-E60D530F225D}"/>
              </a:ext>
            </a:extLst>
          </p:cNvPr>
          <p:cNvSpPr/>
          <p:nvPr/>
        </p:nvSpPr>
        <p:spPr>
          <a:xfrm>
            <a:off x="4943841" y="514567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A7FEB221-FFD9-12AA-7C02-690975249862}"/>
              </a:ext>
            </a:extLst>
          </p:cNvPr>
          <p:cNvSpPr/>
          <p:nvPr/>
        </p:nvSpPr>
        <p:spPr>
          <a:xfrm>
            <a:off x="4996667" y="520744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597A7-1849-5F14-F25B-CDD4D7D2E5FC}"/>
              </a:ext>
            </a:extLst>
          </p:cNvPr>
          <p:cNvSpPr/>
          <p:nvPr/>
        </p:nvSpPr>
        <p:spPr>
          <a:xfrm>
            <a:off x="4036249" y="5407931"/>
            <a:ext cx="696604" cy="22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Cylinder 62">
            <a:extLst>
              <a:ext uri="{FF2B5EF4-FFF2-40B4-BE49-F238E27FC236}">
                <a16:creationId xmlns:a16="http://schemas.microsoft.com/office/drawing/2014/main" id="{37749F40-CDBB-F0BD-70EC-EF7081819E15}"/>
              </a:ext>
            </a:extLst>
          </p:cNvPr>
          <p:cNvSpPr/>
          <p:nvPr/>
        </p:nvSpPr>
        <p:spPr>
          <a:xfrm>
            <a:off x="4892510" y="534267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4" name="Cylinder 6143">
            <a:extLst>
              <a:ext uri="{FF2B5EF4-FFF2-40B4-BE49-F238E27FC236}">
                <a16:creationId xmlns:a16="http://schemas.microsoft.com/office/drawing/2014/main" id="{2174C4FC-AF72-E8A3-4D66-6128FEA74C5D}"/>
              </a:ext>
            </a:extLst>
          </p:cNvPr>
          <p:cNvSpPr/>
          <p:nvPr/>
        </p:nvSpPr>
        <p:spPr>
          <a:xfrm>
            <a:off x="4960890" y="539790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5" name="Cylinder 6144">
            <a:extLst>
              <a:ext uri="{FF2B5EF4-FFF2-40B4-BE49-F238E27FC236}">
                <a16:creationId xmlns:a16="http://schemas.microsoft.com/office/drawing/2014/main" id="{19D7F7EF-1DD9-140B-C3BA-1E49EA35A84C}"/>
              </a:ext>
            </a:extLst>
          </p:cNvPr>
          <p:cNvSpPr/>
          <p:nvPr/>
        </p:nvSpPr>
        <p:spPr>
          <a:xfrm>
            <a:off x="5038047" y="545018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7" name="Cylinder 6146">
            <a:extLst>
              <a:ext uri="{FF2B5EF4-FFF2-40B4-BE49-F238E27FC236}">
                <a16:creationId xmlns:a16="http://schemas.microsoft.com/office/drawing/2014/main" id="{A72CC6BF-5B4F-C34F-9D25-59FAE56A024B}"/>
              </a:ext>
            </a:extLst>
          </p:cNvPr>
          <p:cNvSpPr/>
          <p:nvPr/>
        </p:nvSpPr>
        <p:spPr>
          <a:xfrm>
            <a:off x="5090873" y="55119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9" name="Flowchart: Direct Access Storage 6148">
            <a:extLst>
              <a:ext uri="{FF2B5EF4-FFF2-40B4-BE49-F238E27FC236}">
                <a16:creationId xmlns:a16="http://schemas.microsoft.com/office/drawing/2014/main" id="{EDCF461F-C7FC-D0A3-D58C-8EFE58CBF338}"/>
              </a:ext>
            </a:extLst>
          </p:cNvPr>
          <p:cNvSpPr/>
          <p:nvPr/>
        </p:nvSpPr>
        <p:spPr>
          <a:xfrm>
            <a:off x="3174389" y="5166433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50E70521-1105-86D8-7D07-EAFC5DB37034}"/>
              </a:ext>
            </a:extLst>
          </p:cNvPr>
          <p:cNvSpPr txBox="1"/>
          <p:nvPr/>
        </p:nvSpPr>
        <p:spPr>
          <a:xfrm>
            <a:off x="723928" y="4998335"/>
            <a:ext cx="216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streaming</a:t>
            </a:r>
          </a:p>
          <a:p>
            <a:r>
              <a:rPr lang="fr-FR" b="1" dirty="0"/>
              <a:t>Kafka</a:t>
            </a:r>
            <a:r>
              <a:rPr lang="fr-FR" dirty="0"/>
              <a:t>, </a:t>
            </a:r>
            <a:r>
              <a:rPr lang="fr-FR" dirty="0" err="1"/>
              <a:t>Jms</a:t>
            </a:r>
            <a:r>
              <a:rPr lang="fr-FR" dirty="0"/>
              <a:t>, </a:t>
            </a:r>
            <a:r>
              <a:rPr lang="fr-FR" dirty="0" err="1"/>
              <a:t>tibcoEMS</a:t>
            </a:r>
            <a:endParaRPr lang="fr-FR" dirty="0"/>
          </a:p>
          <a:p>
            <a:r>
              <a:rPr lang="fr-FR" dirty="0" err="1"/>
              <a:t>Flume</a:t>
            </a:r>
            <a:r>
              <a:rPr lang="fr-FR" dirty="0"/>
              <a:t> + http front</a:t>
            </a: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34A14935-95F6-9A0A-B5CE-2FDE31449577}"/>
              </a:ext>
            </a:extLst>
          </p:cNvPr>
          <p:cNvSpPr txBox="1"/>
          <p:nvPr/>
        </p:nvSpPr>
        <p:spPr>
          <a:xfrm>
            <a:off x="3659803" y="4406931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 Kafka Brokers</a:t>
            </a:r>
          </a:p>
        </p:txBody>
      </p:sp>
      <p:sp>
        <p:nvSpPr>
          <p:cNvPr id="6152" name="TextBox 6151">
            <a:extLst>
              <a:ext uri="{FF2B5EF4-FFF2-40B4-BE49-F238E27FC236}">
                <a16:creationId xmlns:a16="http://schemas.microsoft.com/office/drawing/2014/main" id="{1EEE6EEB-ACD5-2522-7A2A-662B36FEF522}"/>
              </a:ext>
            </a:extLst>
          </p:cNvPr>
          <p:cNvSpPr txBox="1"/>
          <p:nvPr/>
        </p:nvSpPr>
        <p:spPr>
          <a:xfrm>
            <a:off x="3897749" y="356746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$ _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2329D3D-CA78-33AE-9E8C-AFF54972791E}"/>
              </a:ext>
            </a:extLst>
          </p:cNvPr>
          <p:cNvSpPr/>
          <p:nvPr/>
        </p:nvSpPr>
        <p:spPr>
          <a:xfrm>
            <a:off x="6674096" y="5168612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4" name="Flowchart: Direct Access Storage 6153">
            <a:extLst>
              <a:ext uri="{FF2B5EF4-FFF2-40B4-BE49-F238E27FC236}">
                <a16:creationId xmlns:a16="http://schemas.microsoft.com/office/drawing/2014/main" id="{DA17DC1E-D45B-FE5B-873F-9A99E46A3887}"/>
              </a:ext>
            </a:extLst>
          </p:cNvPr>
          <p:cNvSpPr/>
          <p:nvPr/>
        </p:nvSpPr>
        <p:spPr>
          <a:xfrm rot="5400000">
            <a:off x="6781369" y="5841656"/>
            <a:ext cx="653636" cy="12579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55" name="TextBox 6154">
            <a:extLst>
              <a:ext uri="{FF2B5EF4-FFF2-40B4-BE49-F238E27FC236}">
                <a16:creationId xmlns:a16="http://schemas.microsoft.com/office/drawing/2014/main" id="{BFF7BC90-26CE-13B9-A74C-9E80F73C944D}"/>
              </a:ext>
            </a:extLst>
          </p:cNvPr>
          <p:cNvSpPr txBox="1"/>
          <p:nvPr/>
        </p:nvSpPr>
        <p:spPr>
          <a:xfrm>
            <a:off x="6139059" y="6307679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 for ADMIN (</a:t>
            </a:r>
            <a:r>
              <a:rPr lang="fr-FR" dirty="0" err="1"/>
              <a:t>Internal</a:t>
            </a:r>
            <a:r>
              <a:rPr lang="fr-FR" dirty="0"/>
              <a:t> APIs)</a:t>
            </a:r>
          </a:p>
        </p:txBody>
      </p:sp>
    </p:spTree>
    <p:extLst>
      <p:ext uri="{BB962C8B-B14F-4D97-AF65-F5344CB8AC3E}">
        <p14:creationId xmlns:p14="http://schemas.microsoft.com/office/powerpoint/2010/main" val="190320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1F2E-D441-B11B-6662-DE80C948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48" y="365125"/>
            <a:ext cx="11780762" cy="1325563"/>
          </a:xfrm>
        </p:spPr>
        <p:txBody>
          <a:bodyPr/>
          <a:lstStyle/>
          <a:p>
            <a:r>
              <a:rPr lang="fr-FR" dirty="0"/>
              <a:t>2 Distributed Challenges :  1=Storage  + 1=</a:t>
            </a:r>
            <a:r>
              <a:rPr lang="fr-FR" dirty="0" err="1"/>
              <a:t>Compute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9766B-7355-68B8-1DD5-1A4D7BE316A0}"/>
              </a:ext>
            </a:extLst>
          </p:cNvPr>
          <p:cNvSpPr/>
          <p:nvPr/>
        </p:nvSpPr>
        <p:spPr>
          <a:xfrm>
            <a:off x="4878276" y="2392993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F03772C-226F-6802-589E-0788155B3031}"/>
              </a:ext>
            </a:extLst>
          </p:cNvPr>
          <p:cNvSpPr/>
          <p:nvPr/>
        </p:nvSpPr>
        <p:spPr>
          <a:xfrm>
            <a:off x="5697825" y="240739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5959824-66C0-C4E0-6AD1-056878E55508}"/>
              </a:ext>
            </a:extLst>
          </p:cNvPr>
          <p:cNvSpPr/>
          <p:nvPr/>
        </p:nvSpPr>
        <p:spPr>
          <a:xfrm>
            <a:off x="5766205" y="246262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4CEB225-2DC0-0852-6DC6-EBD135F4D777}"/>
              </a:ext>
            </a:extLst>
          </p:cNvPr>
          <p:cNvSpPr/>
          <p:nvPr/>
        </p:nvSpPr>
        <p:spPr>
          <a:xfrm>
            <a:off x="5843362" y="251490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952ADC-8D6D-EF48-34AA-93FF3DD40365}"/>
              </a:ext>
            </a:extLst>
          </p:cNvPr>
          <p:cNvSpPr/>
          <p:nvPr/>
        </p:nvSpPr>
        <p:spPr>
          <a:xfrm>
            <a:off x="5896188" y="257667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57576-EAAC-7150-33F6-85AF54BEAB44}"/>
              </a:ext>
            </a:extLst>
          </p:cNvPr>
          <p:cNvSpPr/>
          <p:nvPr/>
        </p:nvSpPr>
        <p:spPr>
          <a:xfrm>
            <a:off x="5094631" y="2815358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4659995-D816-85BE-9860-79A4D44AA52E}"/>
              </a:ext>
            </a:extLst>
          </p:cNvPr>
          <p:cNvSpPr/>
          <p:nvPr/>
        </p:nvSpPr>
        <p:spPr>
          <a:xfrm>
            <a:off x="5914180" y="282976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6ECE314-B40F-4060-5221-4FDDA742E02B}"/>
              </a:ext>
            </a:extLst>
          </p:cNvPr>
          <p:cNvSpPr/>
          <p:nvPr/>
        </p:nvSpPr>
        <p:spPr>
          <a:xfrm>
            <a:off x="5982560" y="288498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5A774C2C-7DF4-33BC-C61D-06A78BBB8B7E}"/>
              </a:ext>
            </a:extLst>
          </p:cNvPr>
          <p:cNvSpPr/>
          <p:nvPr/>
        </p:nvSpPr>
        <p:spPr>
          <a:xfrm>
            <a:off x="6059717" y="293726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F27CF4E-0D7E-88FE-6416-452524DAED72}"/>
              </a:ext>
            </a:extLst>
          </p:cNvPr>
          <p:cNvSpPr/>
          <p:nvPr/>
        </p:nvSpPr>
        <p:spPr>
          <a:xfrm>
            <a:off x="6112543" y="299904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A9FFA1-0AC4-CCBC-6E46-AE16FCF8960E}"/>
              </a:ext>
            </a:extLst>
          </p:cNvPr>
          <p:cNvSpPr/>
          <p:nvPr/>
        </p:nvSpPr>
        <p:spPr>
          <a:xfrm>
            <a:off x="5315953" y="3273147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6451E77-7F73-7617-96AB-D4AA55B1D005}"/>
              </a:ext>
            </a:extLst>
          </p:cNvPr>
          <p:cNvSpPr/>
          <p:nvPr/>
        </p:nvSpPr>
        <p:spPr>
          <a:xfrm>
            <a:off x="6135502" y="328755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100CED4-6BE4-C4D9-6D03-F73D68085DC4}"/>
              </a:ext>
            </a:extLst>
          </p:cNvPr>
          <p:cNvSpPr/>
          <p:nvPr/>
        </p:nvSpPr>
        <p:spPr>
          <a:xfrm>
            <a:off x="6203882" y="334277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F44D085-17BB-2926-79B7-83F462F3E803}"/>
              </a:ext>
            </a:extLst>
          </p:cNvPr>
          <p:cNvSpPr/>
          <p:nvPr/>
        </p:nvSpPr>
        <p:spPr>
          <a:xfrm>
            <a:off x="6281039" y="339505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89457F5-115F-8896-A34E-FB227ACC5915}"/>
              </a:ext>
            </a:extLst>
          </p:cNvPr>
          <p:cNvSpPr/>
          <p:nvPr/>
        </p:nvSpPr>
        <p:spPr>
          <a:xfrm>
            <a:off x="6333865" y="345682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D10AA4-D9E6-3F22-8BF7-601832BA6851}"/>
              </a:ext>
            </a:extLst>
          </p:cNvPr>
          <p:cNvSpPr/>
          <p:nvPr/>
        </p:nvSpPr>
        <p:spPr>
          <a:xfrm>
            <a:off x="5502147" y="3719826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BE1134D1-C59A-BCEF-7C1C-3C1E3297B125}"/>
              </a:ext>
            </a:extLst>
          </p:cNvPr>
          <p:cNvSpPr/>
          <p:nvPr/>
        </p:nvSpPr>
        <p:spPr>
          <a:xfrm>
            <a:off x="6321696" y="3734231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197D9A4B-3F35-78B8-E52F-D8774853E404}"/>
              </a:ext>
            </a:extLst>
          </p:cNvPr>
          <p:cNvSpPr/>
          <p:nvPr/>
        </p:nvSpPr>
        <p:spPr>
          <a:xfrm>
            <a:off x="6390076" y="3789454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FEA5BB9-BD28-1E1E-6812-A5FCCFD1ACB0}"/>
              </a:ext>
            </a:extLst>
          </p:cNvPr>
          <p:cNvSpPr/>
          <p:nvPr/>
        </p:nvSpPr>
        <p:spPr>
          <a:xfrm>
            <a:off x="6467233" y="384173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320EC0A-2DC8-8A2B-FC91-DA5CF87B1464}"/>
              </a:ext>
            </a:extLst>
          </p:cNvPr>
          <p:cNvSpPr/>
          <p:nvPr/>
        </p:nvSpPr>
        <p:spPr>
          <a:xfrm>
            <a:off x="6520059" y="3903508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B9C81F-40EE-246C-CC06-16F934AD1366}"/>
              </a:ext>
            </a:extLst>
          </p:cNvPr>
          <p:cNvSpPr/>
          <p:nvPr/>
        </p:nvSpPr>
        <p:spPr>
          <a:xfrm>
            <a:off x="5697825" y="4159945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0D9A1FE-4760-51E5-3EA0-755D369E4319}"/>
              </a:ext>
            </a:extLst>
          </p:cNvPr>
          <p:cNvSpPr/>
          <p:nvPr/>
        </p:nvSpPr>
        <p:spPr>
          <a:xfrm>
            <a:off x="6517374" y="4174350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D0A3CA97-4436-E000-256C-32CC12A9E48E}"/>
              </a:ext>
            </a:extLst>
          </p:cNvPr>
          <p:cNvSpPr/>
          <p:nvPr/>
        </p:nvSpPr>
        <p:spPr>
          <a:xfrm>
            <a:off x="6585754" y="4229573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7E007B6F-8C06-3800-5FCE-02756111C2E3}"/>
              </a:ext>
            </a:extLst>
          </p:cNvPr>
          <p:cNvSpPr/>
          <p:nvPr/>
        </p:nvSpPr>
        <p:spPr>
          <a:xfrm>
            <a:off x="6662911" y="428185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35E76D81-AAC7-8697-CDEB-38761A77A74C}"/>
              </a:ext>
            </a:extLst>
          </p:cNvPr>
          <p:cNvSpPr/>
          <p:nvPr/>
        </p:nvSpPr>
        <p:spPr>
          <a:xfrm>
            <a:off x="6715737" y="4343627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59D753-F753-42AF-6E4E-77F7CE25D417}"/>
              </a:ext>
            </a:extLst>
          </p:cNvPr>
          <p:cNvSpPr/>
          <p:nvPr/>
        </p:nvSpPr>
        <p:spPr>
          <a:xfrm>
            <a:off x="5902639" y="4588874"/>
            <a:ext cx="742392" cy="3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50B17BB6-D4D9-D7D6-3C6E-DA3D12F98E8F}"/>
              </a:ext>
            </a:extLst>
          </p:cNvPr>
          <p:cNvSpPr/>
          <p:nvPr/>
        </p:nvSpPr>
        <p:spPr>
          <a:xfrm>
            <a:off x="6722188" y="4603279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00A1D668-B5FD-FEEC-A21C-3646A0B38535}"/>
              </a:ext>
            </a:extLst>
          </p:cNvPr>
          <p:cNvSpPr/>
          <p:nvPr/>
        </p:nvSpPr>
        <p:spPr>
          <a:xfrm>
            <a:off x="6790568" y="4658502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6AB94B4F-AC67-27F9-C582-3AD570D6588C}"/>
              </a:ext>
            </a:extLst>
          </p:cNvPr>
          <p:cNvSpPr/>
          <p:nvPr/>
        </p:nvSpPr>
        <p:spPr>
          <a:xfrm>
            <a:off x="6867725" y="4710785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D14160BF-485E-B82A-1F6E-96A5B33BAD5E}"/>
              </a:ext>
            </a:extLst>
          </p:cNvPr>
          <p:cNvSpPr/>
          <p:nvPr/>
        </p:nvSpPr>
        <p:spPr>
          <a:xfrm>
            <a:off x="6920551" y="4772556"/>
            <a:ext cx="184822" cy="228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C9449A75-114A-5EAA-F239-2320AF9C0A3E}"/>
              </a:ext>
            </a:extLst>
          </p:cNvPr>
          <p:cNvSpPr/>
          <p:nvPr/>
        </p:nvSpPr>
        <p:spPr>
          <a:xfrm>
            <a:off x="8413165" y="2635507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BBFDFBC1-9241-DC31-CE82-BBBD2E4BFE54}"/>
              </a:ext>
            </a:extLst>
          </p:cNvPr>
          <p:cNvSpPr/>
          <p:nvPr/>
        </p:nvSpPr>
        <p:spPr>
          <a:xfrm>
            <a:off x="7010129" y="3068812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F8F915C3-9546-C958-B5DB-3C32B6AD4347}"/>
              </a:ext>
            </a:extLst>
          </p:cNvPr>
          <p:cNvSpPr/>
          <p:nvPr/>
        </p:nvSpPr>
        <p:spPr>
          <a:xfrm rot="16200000">
            <a:off x="8685461" y="4377195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80A64E-9C86-6FFB-8EFE-D4BECAFB536D}"/>
              </a:ext>
            </a:extLst>
          </p:cNvPr>
          <p:cNvSpPr txBox="1"/>
          <p:nvPr/>
        </p:nvSpPr>
        <p:spPr>
          <a:xfrm>
            <a:off x="7246072" y="5399882"/>
            <a:ext cx="416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8FBB680-BC34-A648-09FA-95FA4D3E6C83}"/>
              </a:ext>
            </a:extLst>
          </p:cNvPr>
          <p:cNvSpPr/>
          <p:nvPr/>
        </p:nvSpPr>
        <p:spPr>
          <a:xfrm>
            <a:off x="9472603" y="2851782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031719E-4FE5-8456-7A3E-241520D1A7FF}"/>
              </a:ext>
            </a:extLst>
          </p:cNvPr>
          <p:cNvSpPr/>
          <p:nvPr/>
        </p:nvSpPr>
        <p:spPr>
          <a:xfrm rot="10800000">
            <a:off x="9461122" y="3332004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0F583F-4A74-F1C3-5BA2-548F5DADD486}"/>
              </a:ext>
            </a:extLst>
          </p:cNvPr>
          <p:cNvSpPr txBox="1"/>
          <p:nvPr/>
        </p:nvSpPr>
        <p:spPr>
          <a:xfrm>
            <a:off x="10585919" y="2906659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217C6E23-9BA9-3159-76F5-7B7E268D4F0A}"/>
              </a:ext>
            </a:extLst>
          </p:cNvPr>
          <p:cNvSpPr/>
          <p:nvPr/>
        </p:nvSpPr>
        <p:spPr>
          <a:xfrm>
            <a:off x="3586967" y="3109654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9A860E-85BE-B20E-81C4-3114B6FBDAEA}"/>
              </a:ext>
            </a:extLst>
          </p:cNvPr>
          <p:cNvSpPr/>
          <p:nvPr/>
        </p:nvSpPr>
        <p:spPr>
          <a:xfrm>
            <a:off x="2499673" y="2750219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AB500FEF-75C6-863F-64E5-09EECB216BA9}"/>
              </a:ext>
            </a:extLst>
          </p:cNvPr>
          <p:cNvSpPr/>
          <p:nvPr/>
        </p:nvSpPr>
        <p:spPr>
          <a:xfrm rot="16200000">
            <a:off x="2862900" y="4419927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43AD72-E667-554B-7861-FB7A9FDC544F}"/>
              </a:ext>
            </a:extLst>
          </p:cNvPr>
          <p:cNvSpPr txBox="1"/>
          <p:nvPr/>
        </p:nvSpPr>
        <p:spPr>
          <a:xfrm>
            <a:off x="1328433" y="5430046"/>
            <a:ext cx="5111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 err="1"/>
              <a:t>Compute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</a:t>
            </a:r>
            <a:r>
              <a:rPr lang="fr-FR" sz="2400" dirty="0" err="1"/>
              <a:t>Yarn</a:t>
            </a:r>
            <a:r>
              <a:rPr lang="fr-FR" sz="2400" dirty="0"/>
              <a:t> (or </a:t>
            </a:r>
            <a:r>
              <a:rPr lang="fr-FR" sz="2400" dirty="0" err="1"/>
              <a:t>Kubernetes</a:t>
            </a:r>
            <a:r>
              <a:rPr lang="fr-FR" sz="2400" dirty="0"/>
              <a:t>)</a:t>
            </a:r>
            <a:br>
              <a:rPr lang="fr-FR" sz="2400" dirty="0"/>
            </a:br>
            <a:r>
              <a:rPr lang="fr-FR" sz="2400" dirty="0"/>
              <a:t> Distributed Container(Process/</a:t>
            </a:r>
            <a:r>
              <a:rPr lang="fr-FR" sz="2400" dirty="0" err="1"/>
              <a:t>Pod</a:t>
            </a:r>
            <a:r>
              <a:rPr lang="fr-FR" sz="2400" dirty="0"/>
              <a:t>) API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398C777-72DF-B49B-91CE-D9CA133EBF85}"/>
              </a:ext>
            </a:extLst>
          </p:cNvPr>
          <p:cNvSpPr/>
          <p:nvPr/>
        </p:nvSpPr>
        <p:spPr>
          <a:xfrm>
            <a:off x="1245084" y="2962268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495A80-CCA8-EEAC-B159-747667B66C58}"/>
              </a:ext>
            </a:extLst>
          </p:cNvPr>
          <p:cNvSpPr/>
          <p:nvPr/>
        </p:nvSpPr>
        <p:spPr>
          <a:xfrm rot="10800000">
            <a:off x="1233603" y="344249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48BE17-6D92-FC4D-9BB9-0E1A72A864CE}"/>
              </a:ext>
            </a:extLst>
          </p:cNvPr>
          <p:cNvSpPr txBox="1"/>
          <p:nvPr/>
        </p:nvSpPr>
        <p:spPr>
          <a:xfrm>
            <a:off x="43416" y="2697048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82368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2923-E790-7448-3F8F-13B1F007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 err="1"/>
              <a:t>Mind</a:t>
            </a:r>
            <a:r>
              <a:rPr lang="fr-FR" dirty="0"/>
              <a:t> Shift: SSH -&gt; Job </a:t>
            </a:r>
            <a:r>
              <a:rPr lang="fr-FR" dirty="0" err="1"/>
              <a:t>Compute</a:t>
            </a:r>
            <a:r>
              <a:rPr lang="fr-FR" dirty="0"/>
              <a:t> Resource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58FB-7676-F2B2-D56C-D4159DB1EACC}"/>
              </a:ext>
            </a:extLst>
          </p:cNvPr>
          <p:cNvSpPr txBox="1"/>
          <p:nvPr/>
        </p:nvSpPr>
        <p:spPr>
          <a:xfrm>
            <a:off x="1272693" y="1182856"/>
            <a:ext cx="3670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Instead</a:t>
            </a:r>
            <a:r>
              <a:rPr lang="fr-FR" sz="2000" dirty="0"/>
              <a:t> of  </a:t>
            </a:r>
          </a:p>
          <a:p>
            <a:r>
              <a:rPr lang="fr-FR" sz="2000" dirty="0"/>
              <a:t>Handling </a:t>
            </a:r>
            <a:r>
              <a:rPr lang="fr-FR" sz="2000" dirty="0" err="1"/>
              <a:t>remote</a:t>
            </a:r>
            <a:r>
              <a:rPr lang="fr-FR" sz="2000" dirty="0"/>
              <a:t> SSH / </a:t>
            </a:r>
            <a:r>
              <a:rPr lang="fr-FR" sz="2000" dirty="0" err="1"/>
              <a:t>exec</a:t>
            </a:r>
            <a:r>
              <a:rPr lang="fr-FR" sz="2000" dirty="0"/>
              <a:t> - </a:t>
            </a:r>
            <a:r>
              <a:rPr lang="fr-FR" sz="2000" dirty="0" err="1"/>
              <a:t>kill</a:t>
            </a:r>
            <a:r>
              <a:rPr lang="fr-FR" sz="2000" dirty="0"/>
              <a:t> </a:t>
            </a:r>
          </a:p>
          <a:p>
            <a:r>
              <a:rPr lang="fr-FR" sz="2000" dirty="0"/>
              <a:t>and </a:t>
            </a:r>
            <a:r>
              <a:rPr lang="fr-FR" sz="2000" dirty="0" err="1"/>
              <a:t>naming</a:t>
            </a:r>
            <a:r>
              <a:rPr lang="fr-FR" sz="2000" dirty="0"/>
              <a:t> server &amp; </a:t>
            </a:r>
            <a:r>
              <a:rPr lang="fr-FR" sz="2000" dirty="0" err="1"/>
              <a:t>processes</a:t>
            </a:r>
            <a:r>
              <a:rPr lang="fr-FR" sz="2000" dirty="0"/>
              <a:t> 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4A1B2CF-D2BC-214D-D494-CF47F73052A6}"/>
              </a:ext>
            </a:extLst>
          </p:cNvPr>
          <p:cNvSpPr/>
          <p:nvPr/>
        </p:nvSpPr>
        <p:spPr>
          <a:xfrm>
            <a:off x="5923611" y="4064000"/>
            <a:ext cx="512838" cy="6386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97CB-747E-E7C1-D35E-75ABF0E63E3D}"/>
              </a:ext>
            </a:extLst>
          </p:cNvPr>
          <p:cNvSpPr txBox="1"/>
          <p:nvPr/>
        </p:nvSpPr>
        <p:spPr>
          <a:xfrm>
            <a:off x="584320" y="2260582"/>
            <a:ext cx="493244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r>
              <a:rPr lang="fr-FR" sz="2000" dirty="0"/>
              <a:t># SSH for </a:t>
            </a:r>
            <a:r>
              <a:rPr lang="fr-FR" sz="2000" dirty="0" err="1"/>
              <a:t>Remote</a:t>
            </a:r>
            <a:r>
              <a:rPr lang="fr-FR" sz="2000" dirty="0"/>
              <a:t> command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ssh</a:t>
            </a:r>
            <a:r>
              <a:rPr lang="fr-FR" sz="2000" b="1" dirty="0">
                <a:solidFill>
                  <a:srgbClr val="FF0000"/>
                </a:solidFill>
              </a:rPr>
              <a:t>  server-abc-for-</a:t>
            </a:r>
            <a:r>
              <a:rPr lang="fr-FR" sz="2000" b="1" dirty="0" err="1">
                <a:solidFill>
                  <a:srgbClr val="FF0000"/>
                </a:solidFill>
              </a:rPr>
              <a:t>dept</a:t>
            </a:r>
            <a:r>
              <a:rPr lang="fr-FR" sz="2000" b="1" dirty="0">
                <a:solidFill>
                  <a:srgbClr val="FF0000"/>
                </a:solidFill>
              </a:rPr>
              <a:t>-</a:t>
            </a:r>
            <a:r>
              <a:rPr lang="fr-FR" sz="2000" b="1" dirty="0" err="1">
                <a:solidFill>
                  <a:srgbClr val="FF0000"/>
                </a:solidFill>
              </a:rPr>
              <a:t>xyz</a:t>
            </a:r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dirty="0"/>
              <a:t>$ cd </a:t>
            </a:r>
            <a:r>
              <a:rPr lang="fr-FR" sz="2000" dirty="0" err="1"/>
              <a:t>someDir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# long running services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sudo</a:t>
            </a:r>
            <a:r>
              <a:rPr lang="fr-FR" sz="2000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systemctl</a:t>
            </a:r>
            <a:r>
              <a:rPr lang="fr-FR" sz="2000" b="1" dirty="0">
                <a:solidFill>
                  <a:srgbClr val="FF0000"/>
                </a:solidFill>
              </a:rPr>
              <a:t> start </a:t>
            </a:r>
            <a:r>
              <a:rPr lang="fr-FR" sz="2000" dirty="0" err="1"/>
              <a:t>my</a:t>
            </a:r>
            <a:r>
              <a:rPr lang="fr-FR" sz="2000" dirty="0"/>
              <a:t>-service</a:t>
            </a:r>
          </a:p>
          <a:p>
            <a:r>
              <a:rPr lang="fr-FR" sz="2000" dirty="0"/>
              <a:t>$ do; if [ -e/proc/$</a:t>
            </a:r>
            <a:r>
              <a:rPr lang="fr-FR" sz="2000" dirty="0" err="1"/>
              <a:t>pid</a:t>
            </a:r>
            <a:r>
              <a:rPr lang="fr-FR" sz="2000" dirty="0"/>
              <a:t> ] </a:t>
            </a:r>
            <a:r>
              <a:rPr lang="fr-FR" sz="2000" b="1" dirty="0">
                <a:solidFill>
                  <a:srgbClr val="FF0000"/>
                </a:solidFill>
              </a:rPr>
              <a:t>./start.sh</a:t>
            </a:r>
            <a:r>
              <a:rPr lang="fr-FR" sz="2000" dirty="0"/>
              <a:t>; </a:t>
            </a:r>
            <a:r>
              <a:rPr lang="fr-FR" sz="2000" dirty="0" err="1"/>
              <a:t>sleep</a:t>
            </a:r>
            <a:r>
              <a:rPr lang="fr-FR" sz="2000" dirty="0"/>
              <a:t>; </a:t>
            </a:r>
            <a:r>
              <a:rPr lang="fr-FR" sz="2000" dirty="0" err="1"/>
              <a:t>done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# (short running) job application</a:t>
            </a:r>
          </a:p>
          <a:p>
            <a:r>
              <a:rPr lang="fr-FR" sz="2000" dirty="0"/>
              <a:t>$ ./start.sh;  </a:t>
            </a:r>
            <a:r>
              <a:rPr lang="fr-FR" sz="2000" b="1" dirty="0" err="1">
                <a:solidFill>
                  <a:srgbClr val="FF0000"/>
                </a:solidFill>
              </a:rPr>
              <a:t>hdfs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dfs</a:t>
            </a:r>
            <a:r>
              <a:rPr lang="fr-FR" sz="2000" b="1" dirty="0">
                <a:solidFill>
                  <a:srgbClr val="FF0000"/>
                </a:solidFill>
              </a:rPr>
              <a:t> –</a:t>
            </a:r>
            <a:r>
              <a:rPr lang="fr-FR" sz="2000" b="1" dirty="0" err="1">
                <a:solidFill>
                  <a:srgbClr val="FF0000"/>
                </a:solidFill>
              </a:rPr>
              <a:t>get</a:t>
            </a:r>
            <a:r>
              <a:rPr lang="fr-FR" sz="2000" b="1" dirty="0">
                <a:solidFill>
                  <a:srgbClr val="FF0000"/>
                </a:solidFill>
              </a:rPr>
              <a:t> yourapp.jar</a:t>
            </a:r>
          </a:p>
          <a:p>
            <a:r>
              <a:rPr lang="fr-FR" sz="2000" dirty="0"/>
              <a:t>$ </a:t>
            </a:r>
            <a:r>
              <a:rPr lang="fr-FR" sz="2000" b="1" dirty="0">
                <a:solidFill>
                  <a:srgbClr val="FF0000"/>
                </a:solidFill>
              </a:rPr>
              <a:t>java –jar yourapp.jar 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ps</a:t>
            </a:r>
            <a:r>
              <a:rPr lang="fr-FR" sz="2000" dirty="0"/>
              <a:t>, </a:t>
            </a:r>
            <a:r>
              <a:rPr lang="fr-FR" sz="2000" dirty="0" err="1"/>
              <a:t>pid</a:t>
            </a:r>
            <a:r>
              <a:rPr lang="fr-FR" sz="2000" dirty="0"/>
              <a:t>=..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FF0000"/>
                </a:solidFill>
              </a:rPr>
              <a:t>kill</a:t>
            </a:r>
            <a:r>
              <a:rPr lang="fr-FR" sz="2000" b="1" dirty="0">
                <a:solidFill>
                  <a:srgbClr val="FF0000"/>
                </a:solidFill>
              </a:rPr>
              <a:t> -9 $</a:t>
            </a:r>
            <a:r>
              <a:rPr lang="fr-FR" sz="2000" b="1" dirty="0" err="1">
                <a:solidFill>
                  <a:srgbClr val="FF0000"/>
                </a:solidFill>
              </a:rPr>
              <a:t>pid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06590-3D50-086E-A67D-D2B3BAC72BF2}"/>
              </a:ext>
            </a:extLst>
          </p:cNvPr>
          <p:cNvSpPr txBox="1"/>
          <p:nvPr/>
        </p:nvSpPr>
        <p:spPr>
          <a:xfrm>
            <a:off x="6922103" y="2329409"/>
            <a:ext cx="486165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# </a:t>
            </a:r>
            <a:r>
              <a:rPr lang="fr-FR" sz="2000" dirty="0" err="1"/>
              <a:t>execute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client</a:t>
            </a:r>
          </a:p>
          <a:p>
            <a:r>
              <a:rPr lang="fr-FR" sz="2000" dirty="0"/>
              <a:t>$ </a:t>
            </a:r>
            <a:r>
              <a:rPr lang="fr-FR" sz="2000" dirty="0" err="1"/>
              <a:t>curl</a:t>
            </a:r>
            <a:r>
              <a:rPr lang="fr-FR" sz="2000" dirty="0"/>
              <a:t> http://ambari admin </a:t>
            </a:r>
            <a:r>
              <a:rPr lang="fr-FR" sz="2000" dirty="0" err="1"/>
              <a:t>commands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start ..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://…/workflow.xml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start .. </a:t>
            </a:r>
            <a:r>
              <a:rPr lang="fr-FR" sz="2000" b="1" dirty="0" err="1">
                <a:solidFill>
                  <a:srgbClr val="00B050"/>
                </a:solidFill>
              </a:rPr>
              <a:t>hdfs</a:t>
            </a:r>
            <a:r>
              <a:rPr lang="fr-FR" sz="2000" b="1" dirty="0">
                <a:solidFill>
                  <a:srgbClr val="00B050"/>
                </a:solidFill>
              </a:rPr>
              <a:t>://…/coordinator.xml</a:t>
            </a: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oozie</a:t>
            </a:r>
            <a:r>
              <a:rPr lang="fr-FR" sz="2000" b="1" dirty="0">
                <a:solidFill>
                  <a:srgbClr val="00B050"/>
                </a:solidFill>
              </a:rPr>
              <a:t> job </a:t>
            </a:r>
            <a:r>
              <a:rPr lang="fr-FR" sz="2000" b="1" dirty="0" err="1">
                <a:solidFill>
                  <a:srgbClr val="00B050"/>
                </a:solidFill>
              </a:rPr>
              <a:t>kill</a:t>
            </a:r>
            <a:r>
              <a:rPr lang="fr-FR" sz="2000" b="1" dirty="0">
                <a:solidFill>
                  <a:srgbClr val="00B050"/>
                </a:solidFill>
              </a:rPr>
              <a:t> $</a:t>
            </a:r>
            <a:r>
              <a:rPr lang="fr-FR" sz="2000" b="1" dirty="0" err="1">
                <a:solidFill>
                  <a:srgbClr val="00B050"/>
                </a:solidFill>
              </a:rPr>
              <a:t>oozieId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yarn</a:t>
            </a:r>
            <a:r>
              <a:rPr lang="fr-FR" sz="2000" b="1" dirty="0">
                <a:solidFill>
                  <a:srgbClr val="00B050"/>
                </a:solidFill>
              </a:rPr>
              <a:t> app -</a:t>
            </a:r>
            <a:r>
              <a:rPr lang="fr-FR" sz="2000" b="1" dirty="0" err="1">
                <a:solidFill>
                  <a:srgbClr val="00B050"/>
                </a:solidFill>
              </a:rPr>
              <a:t>list</a:t>
            </a:r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yarn</a:t>
            </a:r>
            <a:r>
              <a:rPr lang="fr-FR" sz="2000" b="1" dirty="0">
                <a:solidFill>
                  <a:srgbClr val="00B050"/>
                </a:solidFill>
              </a:rPr>
              <a:t> app –</a:t>
            </a:r>
            <a:r>
              <a:rPr lang="fr-FR" sz="2000" b="1" dirty="0" err="1">
                <a:solidFill>
                  <a:srgbClr val="00B050"/>
                </a:solidFill>
              </a:rPr>
              <a:t>kill</a:t>
            </a:r>
            <a:r>
              <a:rPr lang="fr-FR" sz="2000" b="1" dirty="0">
                <a:solidFill>
                  <a:srgbClr val="00B050"/>
                </a:solidFill>
              </a:rPr>
              <a:t> $</a:t>
            </a:r>
            <a:r>
              <a:rPr lang="fr-FR" sz="2000" b="1" dirty="0" err="1">
                <a:solidFill>
                  <a:srgbClr val="00B050"/>
                </a:solidFill>
              </a:rPr>
              <a:t>yarnId</a:t>
            </a:r>
            <a:endParaRPr lang="fr-FR" sz="2000" b="1" dirty="0">
              <a:solidFill>
                <a:srgbClr val="00B050"/>
              </a:solidFill>
            </a:endParaRPr>
          </a:p>
          <a:p>
            <a:endParaRPr lang="fr-FR" sz="2000" dirty="0"/>
          </a:p>
          <a:p>
            <a:r>
              <a:rPr lang="fr-FR" sz="2000" dirty="0"/>
              <a:t># OR BETTER in </a:t>
            </a:r>
            <a:r>
              <a:rPr lang="fr-FR" sz="2000" dirty="0" err="1"/>
              <a:t>Kubernetes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–f </a:t>
            </a:r>
            <a:r>
              <a:rPr lang="fr-FR" sz="2000" dirty="0" err="1"/>
              <a:t>myservice.yml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–f </a:t>
            </a:r>
            <a:r>
              <a:rPr lang="fr-FR" sz="2000" dirty="0" err="1"/>
              <a:t>my-spark-job.yml</a:t>
            </a:r>
            <a:endParaRPr lang="fr-FR" sz="2000" dirty="0"/>
          </a:p>
          <a:p>
            <a:r>
              <a:rPr lang="fr-FR" sz="2000" dirty="0"/>
              <a:t>$ </a:t>
            </a:r>
            <a:r>
              <a:rPr lang="fr-FR" sz="2000" b="1" dirty="0" err="1">
                <a:solidFill>
                  <a:srgbClr val="00B050"/>
                </a:solidFill>
              </a:rPr>
              <a:t>kubectl</a:t>
            </a:r>
            <a:r>
              <a:rPr lang="fr-FR" sz="2000" dirty="0"/>
              <a:t> </a:t>
            </a:r>
            <a:r>
              <a:rPr lang="fr-FR" sz="2000" dirty="0" err="1"/>
              <a:t>sparkApp</a:t>
            </a:r>
            <a:r>
              <a:rPr lang="fr-FR" sz="2000" dirty="0"/>
              <a:t> </a:t>
            </a:r>
            <a:r>
              <a:rPr lang="fr-FR" sz="2000" dirty="0" err="1"/>
              <a:t>list|get|delete</a:t>
            </a:r>
            <a:endParaRPr lang="fr-F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17684-6960-B215-6D91-7927F0DDDF71}"/>
              </a:ext>
            </a:extLst>
          </p:cNvPr>
          <p:cNvSpPr txBox="1"/>
          <p:nvPr/>
        </p:nvSpPr>
        <p:spPr>
          <a:xfrm>
            <a:off x="6668426" y="1182856"/>
            <a:ext cx="4946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Do </a:t>
            </a:r>
            <a:r>
              <a:rPr lang="fr-FR" sz="2000" dirty="0" err="1"/>
              <a:t>this</a:t>
            </a:r>
            <a:r>
              <a:rPr lang="fr-FR" sz="2000" dirty="0"/>
              <a:t>:</a:t>
            </a:r>
          </a:p>
          <a:p>
            <a:r>
              <a:rPr lang="fr-FR" sz="2000" b="1" dirty="0"/>
              <a:t>Servers are invisible to </a:t>
            </a:r>
            <a:r>
              <a:rPr lang="fr-FR" sz="2000" b="1" dirty="0" err="1"/>
              <a:t>users</a:t>
            </a:r>
            <a:endParaRPr lang="fr-FR" sz="2000" b="1" dirty="0"/>
          </a:p>
          <a:p>
            <a:r>
              <a:rPr lang="fr-FR" sz="2000" b="1" dirty="0"/>
              <a:t>User </a:t>
            </a:r>
            <a:r>
              <a:rPr lang="fr-FR" sz="2000" b="1" dirty="0" err="1"/>
              <a:t>see</a:t>
            </a:r>
            <a:r>
              <a:rPr lang="fr-FR" sz="2000" b="1" dirty="0"/>
              <a:t> </a:t>
            </a:r>
            <a:r>
              <a:rPr lang="fr-FR" sz="2000" b="1" dirty="0" err="1"/>
              <a:t>virtual</a:t>
            </a:r>
            <a:r>
              <a:rPr lang="fr-FR" sz="2000" b="1" dirty="0"/>
              <a:t> Services and Jobs </a:t>
            </a:r>
            <a:r>
              <a:rPr lang="fr-FR" sz="2000" b="1" dirty="0" err="1"/>
              <a:t>scheduling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924271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FD4C-FDEB-4499-BC12-1284D1FB3E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fr-FR"/>
              <a:t>Pet vs Cattle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C8B79-1875-4BA2-8A5B-3BB92128A9E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292852" y="1507308"/>
            <a:ext cx="5680486" cy="349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B4EEF9-FFE2-4653-9837-00ACFC2E242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06373" y="2083324"/>
            <a:ext cx="3047704" cy="17062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6844F-A9AE-4D87-9682-5FB300162FE5}"/>
              </a:ext>
            </a:extLst>
          </p:cNvPr>
          <p:cNvSpPr txBox="1"/>
          <p:nvPr/>
        </p:nvSpPr>
        <p:spPr>
          <a:xfrm>
            <a:off x="154341" y="3877115"/>
            <a:ext cx="6065266" cy="13939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Pet have id=name</a:t>
            </a:r>
          </a:p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You take extra care of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30239-B914-4737-ABA9-F7FF7716EB89}"/>
              </a:ext>
            </a:extLst>
          </p:cNvPr>
          <p:cNvSpPr txBox="1"/>
          <p:nvPr/>
        </p:nvSpPr>
        <p:spPr>
          <a:xfrm>
            <a:off x="3930881" y="5400968"/>
            <a:ext cx="7250591" cy="13939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Cattle &gt;= 1000 : anonymous</a:t>
            </a:r>
          </a:p>
          <a:p>
            <a:pPr hangingPunct="0"/>
            <a:r>
              <a:rPr lang="fr-FR" sz="4354">
                <a:latin typeface="Liberation Sans" pitchFamily="18"/>
                <a:ea typeface="Microsoft YaHei" pitchFamily="2"/>
                <a:cs typeface="Lucida Sans" pitchFamily="2"/>
              </a:rPr>
              <a:t>Id=Number, interchangeable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E89C-3EA5-4F1D-A48D-FB2D38E71D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89689"/>
            <a:ext cx="10971300" cy="1512097"/>
          </a:xfrm>
        </p:spPr>
        <p:txBody>
          <a:bodyPr vert="horz"/>
          <a:lstStyle/>
          <a:p>
            <a:pPr lvl="0" rtl="0"/>
            <a:r>
              <a:rPr lang="fr-FR" dirty="0" err="1"/>
              <a:t>Launching</a:t>
            </a:r>
            <a:r>
              <a:rPr lang="fr-FR" dirty="0"/>
              <a:t> =&gt; </a:t>
            </a:r>
            <a:r>
              <a:rPr lang="fr-FR" dirty="0" err="1"/>
              <a:t>Scheduling</a:t>
            </a:r>
            <a:r>
              <a:rPr lang="fr-FR" dirty="0"/>
              <a:t> on </a:t>
            </a:r>
            <a:r>
              <a:rPr lang="fr-FR" dirty="0" err="1"/>
              <a:t>Allocated</a:t>
            </a:r>
            <a:r>
              <a:rPr lang="fr-FR" dirty="0"/>
              <a:t> Resource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CAB6953-2574-45CD-83F5-780F2D74ED11}"/>
              </a:ext>
            </a:extLst>
          </p:cNvPr>
          <p:cNvSpPr/>
          <p:nvPr/>
        </p:nvSpPr>
        <p:spPr>
          <a:xfrm>
            <a:off x="1488973" y="2851780"/>
            <a:ext cx="1088466" cy="43538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squar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33664-549F-4855-BBCB-B1B6370DEEDC}"/>
              </a:ext>
            </a:extLst>
          </p:cNvPr>
          <p:cNvSpPr txBox="1"/>
          <p:nvPr/>
        </p:nvSpPr>
        <p:spPr>
          <a:xfrm>
            <a:off x="217908" y="4136170"/>
            <a:ext cx="4607303" cy="246920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submit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Something to run</a:t>
            </a:r>
          </a:p>
          <a:p>
            <a:pPr hangingPunct="0"/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run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yourself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choose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server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E96D17-4BB8-4405-9BC7-3D58306E8380}"/>
              </a:ext>
            </a:extLst>
          </p:cNvPr>
          <p:cNvSpPr/>
          <p:nvPr/>
        </p:nvSpPr>
        <p:spPr>
          <a:xfrm rot="5422200">
            <a:off x="3827446" y="1915812"/>
            <a:ext cx="653080" cy="2394625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93CCEC7-14A2-467C-B914-537872B3A14C}"/>
              </a:ext>
            </a:extLst>
          </p:cNvPr>
          <p:cNvSpPr/>
          <p:nvPr/>
        </p:nvSpPr>
        <p:spPr>
          <a:xfrm>
            <a:off x="1133155" y="3301099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F22026-4949-48F7-975B-02B0947DC242}"/>
              </a:ext>
            </a:extLst>
          </p:cNvPr>
          <p:cNvSpPr/>
          <p:nvPr/>
        </p:nvSpPr>
        <p:spPr>
          <a:xfrm>
            <a:off x="3788074" y="3004166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906C24-576C-4299-9F92-E07229893040}"/>
              </a:ext>
            </a:extLst>
          </p:cNvPr>
          <p:cNvSpPr/>
          <p:nvPr/>
        </p:nvSpPr>
        <p:spPr>
          <a:xfrm>
            <a:off x="4354077" y="3004166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127C7F-BBE0-4701-858E-B105A0BA9747}"/>
              </a:ext>
            </a:extLst>
          </p:cNvPr>
          <p:cNvSpPr/>
          <p:nvPr/>
        </p:nvSpPr>
        <p:spPr>
          <a:xfrm>
            <a:off x="6879318" y="2133393"/>
            <a:ext cx="3483091" cy="217693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wrap="squar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95C365-C25A-4443-A6D2-E864E7C14B59}"/>
              </a:ext>
            </a:extLst>
          </p:cNvPr>
          <p:cNvSpPr/>
          <p:nvPr/>
        </p:nvSpPr>
        <p:spPr>
          <a:xfrm>
            <a:off x="8838556" y="2568780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81C15-A85B-4287-80A4-8E72DD72AE7D}"/>
              </a:ext>
            </a:extLst>
          </p:cNvPr>
          <p:cNvSpPr/>
          <p:nvPr/>
        </p:nvSpPr>
        <p:spPr>
          <a:xfrm>
            <a:off x="7532397" y="277863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F0BF79-508B-499A-826D-7084E6C7BDDC}"/>
              </a:ext>
            </a:extLst>
          </p:cNvPr>
          <p:cNvSpPr/>
          <p:nvPr/>
        </p:nvSpPr>
        <p:spPr>
          <a:xfrm>
            <a:off x="7750091" y="300416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A36BAC-9653-41F5-A1CD-299C334615FC}"/>
              </a:ext>
            </a:extLst>
          </p:cNvPr>
          <p:cNvSpPr/>
          <p:nvPr/>
        </p:nvSpPr>
        <p:spPr>
          <a:xfrm>
            <a:off x="7314704" y="3439552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9429A4-441E-47E5-AB18-9540216ABC4E}"/>
              </a:ext>
            </a:extLst>
          </p:cNvPr>
          <p:cNvSpPr/>
          <p:nvPr/>
        </p:nvSpPr>
        <p:spPr>
          <a:xfrm>
            <a:off x="8359631" y="3518793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7939-7D59-4F9C-8E15-3D60F4E1676F}"/>
              </a:ext>
            </a:extLst>
          </p:cNvPr>
          <p:cNvSpPr/>
          <p:nvPr/>
        </p:nvSpPr>
        <p:spPr>
          <a:xfrm>
            <a:off x="8795018" y="3301099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89C6FC7-2B0B-4B13-BDFA-85B626DA63E9}"/>
              </a:ext>
            </a:extLst>
          </p:cNvPr>
          <p:cNvSpPr/>
          <p:nvPr/>
        </p:nvSpPr>
        <p:spPr>
          <a:xfrm>
            <a:off x="9056250" y="2778636"/>
            <a:ext cx="870773" cy="4432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F2B66C-FC13-49EB-A8A1-D9E39FD0A964}"/>
              </a:ext>
            </a:extLst>
          </p:cNvPr>
          <p:cNvSpPr/>
          <p:nvPr/>
        </p:nvSpPr>
        <p:spPr>
          <a:xfrm>
            <a:off x="9056250" y="3439552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31BEDB-2AEA-4862-B0B6-396703A1C8F2}"/>
              </a:ext>
            </a:extLst>
          </p:cNvPr>
          <p:cNvSpPr/>
          <p:nvPr/>
        </p:nvSpPr>
        <p:spPr>
          <a:xfrm>
            <a:off x="7967784" y="3091243"/>
            <a:ext cx="435386" cy="2176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F4B8B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D71704-A7A8-4FAA-9EB1-3A2B902EF701}"/>
              </a:ext>
            </a:extLst>
          </p:cNvPr>
          <p:cNvSpPr/>
          <p:nvPr/>
        </p:nvSpPr>
        <p:spPr>
          <a:xfrm>
            <a:off x="7967784" y="3091243"/>
            <a:ext cx="434951" cy="2172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500">
                <a:moveTo>
                  <a:pt x="39" y="500"/>
                </a:moveTo>
                <a:lnTo>
                  <a:pt x="0" y="467"/>
                </a:lnTo>
                <a:lnTo>
                  <a:pt x="456" y="254"/>
                </a:lnTo>
                <a:lnTo>
                  <a:pt x="10" y="32"/>
                </a:lnTo>
                <a:lnTo>
                  <a:pt x="50" y="0"/>
                </a:lnTo>
                <a:lnTo>
                  <a:pt x="510" y="229"/>
                </a:lnTo>
                <a:lnTo>
                  <a:pt x="961" y="19"/>
                </a:lnTo>
                <a:lnTo>
                  <a:pt x="1000" y="52"/>
                </a:lnTo>
                <a:lnTo>
                  <a:pt x="563" y="256"/>
                </a:lnTo>
                <a:lnTo>
                  <a:pt x="988" y="467"/>
                </a:lnTo>
                <a:lnTo>
                  <a:pt x="948" y="500"/>
                </a:lnTo>
                <a:lnTo>
                  <a:pt x="509" y="281"/>
                </a:lnTo>
                <a:close/>
              </a:path>
            </a:pathLst>
          </a:custGeom>
          <a:solidFill>
            <a:srgbClr val="FF0A0A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A1E7496-5FDF-4AD3-ADCD-2CCC300E6CD4}"/>
              </a:ext>
            </a:extLst>
          </p:cNvPr>
          <p:cNvSpPr/>
          <p:nvPr/>
        </p:nvSpPr>
        <p:spPr>
          <a:xfrm>
            <a:off x="5660237" y="2960627"/>
            <a:ext cx="1741545" cy="217693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5B4FB6F-2A80-40EB-AD3F-C9227F824798}"/>
              </a:ext>
            </a:extLst>
          </p:cNvPr>
          <p:cNvSpPr/>
          <p:nvPr/>
        </p:nvSpPr>
        <p:spPr>
          <a:xfrm rot="499200">
            <a:off x="5878360" y="3307119"/>
            <a:ext cx="3047704" cy="217693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fr-FR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F73CA-C1BD-455D-987E-BF1BA03EEC9B}"/>
              </a:ext>
            </a:extLst>
          </p:cNvPr>
          <p:cNvSpPr txBox="1"/>
          <p:nvPr/>
        </p:nvSpPr>
        <p:spPr>
          <a:xfrm>
            <a:off x="5878647" y="4619449"/>
            <a:ext cx="6226464" cy="199734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Then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wait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..</a:t>
            </a:r>
          </a:p>
          <a:p>
            <a:pPr hangingPunct="0"/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maybe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allocate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++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  <a:endParaRPr lang="fr-FR" sz="320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(=&gt; app retries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managed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)</a:t>
            </a:r>
          </a:p>
          <a:p>
            <a:pPr hangingPunct="0"/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You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don’t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have </a:t>
            </a:r>
            <a:r>
              <a:rPr lang="fr-FR" sz="3200" dirty="0" err="1">
                <a:latin typeface="Liberation Sans" pitchFamily="18"/>
                <a:ea typeface="Microsoft YaHei" pitchFamily="2"/>
                <a:cs typeface="Lucida Sans" pitchFamily="2"/>
              </a:rPr>
              <a:t>access</a:t>
            </a:r>
            <a:r>
              <a:rPr lang="fr-FR" sz="3200" dirty="0">
                <a:latin typeface="Liberation Sans" pitchFamily="18"/>
                <a:ea typeface="Microsoft YaHei" pitchFamily="2"/>
                <a:cs typeface="Lucida Sans" pitchFamily="2"/>
              </a:rPr>
              <a:t> to servers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BBD99-9A2A-430C-8B26-7483154E00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Yarn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08344-F88E-4960-AA80-ED553127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3155" y="1935292"/>
            <a:ext cx="6635287" cy="4125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A4A17F7-9104-4E0C-B1DF-64DD01B88DDA}"/>
              </a:ext>
            </a:extLst>
          </p:cNvPr>
          <p:cNvSpPr txBox="1"/>
          <p:nvPr/>
        </p:nvSpPr>
        <p:spPr>
          <a:xfrm>
            <a:off x="7741382" y="2764703"/>
            <a:ext cx="3915865" cy="332040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Queue Hierarchy :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Child queues =&gt; sum to 100%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Capacity / Max Capacity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  … over-quota  allowed</a:t>
            </a:r>
          </a:p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If Preemption enabled =&gt; </a:t>
            </a:r>
            <a:b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  may kill app in over-quota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58BB35A-B646-44B2-8E97-21DBF7169FCB}"/>
              </a:ext>
            </a:extLst>
          </p:cNvPr>
          <p:cNvSpPr/>
          <p:nvPr/>
        </p:nvSpPr>
        <p:spPr>
          <a:xfrm>
            <a:off x="10475766" y="2269845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D856B4F-AEC8-41A6-8338-53A5B25E3AF6}"/>
              </a:ext>
            </a:extLst>
          </p:cNvPr>
          <p:cNvSpPr/>
          <p:nvPr/>
        </p:nvSpPr>
        <p:spPr>
          <a:xfrm>
            <a:off x="10388689" y="2356922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50E5DC97-0336-4EED-BE34-8894804B4590}"/>
              </a:ext>
            </a:extLst>
          </p:cNvPr>
          <p:cNvSpPr/>
          <p:nvPr/>
        </p:nvSpPr>
        <p:spPr>
          <a:xfrm>
            <a:off x="10345150" y="2487538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5E653E-C56C-4669-91C6-778E2D2A0C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48865" y="137189"/>
            <a:ext cx="10515600" cy="1325563"/>
          </a:xfrm>
        </p:spPr>
        <p:txBody>
          <a:bodyPr vert="horz"/>
          <a:lstStyle/>
          <a:p>
            <a:pPr lvl="0" algn="ctr"/>
            <a:r>
              <a:rPr lang="en-US" dirty="0"/>
              <a:t>Hadoop Yarn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C8358D1-1230-405D-84B4-D253933F46F6}"/>
              </a:ext>
            </a:extLst>
          </p:cNvPr>
          <p:cNvSpPr/>
          <p:nvPr/>
        </p:nvSpPr>
        <p:spPr>
          <a:xfrm>
            <a:off x="2401527" y="2531076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CACE25B0-AC33-4E05-BF81-93BD534D0247}"/>
              </a:ext>
            </a:extLst>
          </p:cNvPr>
          <p:cNvSpPr/>
          <p:nvPr/>
        </p:nvSpPr>
        <p:spPr>
          <a:xfrm>
            <a:off x="2401527" y="363695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10F1A3-8204-41FE-AD06-748C15E58A5E}"/>
              </a:ext>
            </a:extLst>
          </p:cNvPr>
          <p:cNvSpPr txBox="1"/>
          <p:nvPr/>
        </p:nvSpPr>
        <p:spPr>
          <a:xfrm>
            <a:off x="2445063" y="1978134"/>
            <a:ext cx="2670518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“RM”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390E48F-E864-469B-9B11-25D27A2C38CE}"/>
              </a:ext>
            </a:extLst>
          </p:cNvPr>
          <p:cNvSpPr/>
          <p:nvPr/>
        </p:nvSpPr>
        <p:spPr>
          <a:xfrm>
            <a:off x="1979201" y="2589854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E313B028-4817-44B1-9D81-D75F01390AE4}"/>
              </a:ext>
            </a:extLst>
          </p:cNvPr>
          <p:cNvSpPr/>
          <p:nvPr/>
        </p:nvSpPr>
        <p:spPr>
          <a:xfrm>
            <a:off x="2196895" y="2698700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8841DF47-2F21-4F80-A773-286379682AC8}"/>
              </a:ext>
            </a:extLst>
          </p:cNvPr>
          <p:cNvSpPr/>
          <p:nvPr/>
        </p:nvSpPr>
        <p:spPr>
          <a:xfrm>
            <a:off x="1979201" y="285152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38E4A969-CFA0-4349-823D-EB5B8ECB48D8}"/>
              </a:ext>
            </a:extLst>
          </p:cNvPr>
          <p:cNvSpPr/>
          <p:nvPr/>
        </p:nvSpPr>
        <p:spPr>
          <a:xfrm>
            <a:off x="2196895" y="296036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5727B5A-E19F-4C25-B071-6E8571DCDE14}"/>
              </a:ext>
            </a:extLst>
          </p:cNvPr>
          <p:cNvSpPr/>
          <p:nvPr/>
        </p:nvSpPr>
        <p:spPr>
          <a:xfrm>
            <a:off x="1979201" y="3678755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C04D15EF-EDD4-410F-B535-177E815FC6A0}"/>
              </a:ext>
            </a:extLst>
          </p:cNvPr>
          <p:cNvSpPr/>
          <p:nvPr/>
        </p:nvSpPr>
        <p:spPr>
          <a:xfrm>
            <a:off x="2196895" y="3787602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9E80EA0-27C2-4A35-8A3C-C2110133E3DB}"/>
              </a:ext>
            </a:extLst>
          </p:cNvPr>
          <p:cNvSpPr/>
          <p:nvPr/>
        </p:nvSpPr>
        <p:spPr>
          <a:xfrm>
            <a:off x="1979201" y="3940422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40704115-6874-44D4-9F06-0EBF058ACA00}"/>
              </a:ext>
            </a:extLst>
          </p:cNvPr>
          <p:cNvSpPr/>
          <p:nvPr/>
        </p:nvSpPr>
        <p:spPr>
          <a:xfrm>
            <a:off x="2196895" y="4049269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0DA8EA5-5D42-42BD-98DF-7C08559FD9B9}"/>
              </a:ext>
            </a:extLst>
          </p:cNvPr>
          <p:cNvSpPr txBox="1"/>
          <p:nvPr/>
        </p:nvSpPr>
        <p:spPr>
          <a:xfrm>
            <a:off x="276841" y="2487539"/>
            <a:ext cx="1768538" cy="139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Protobuf API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Web Yarnui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636F37FE-FB83-4AC4-82CA-7750E3ABA46B}"/>
              </a:ext>
            </a:extLst>
          </p:cNvPr>
          <p:cNvSpPr/>
          <p:nvPr/>
        </p:nvSpPr>
        <p:spPr>
          <a:xfrm>
            <a:off x="4190964" y="4466369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Connecteur droit 18">
            <a:extLst>
              <a:ext uri="{FF2B5EF4-FFF2-40B4-BE49-F238E27FC236}">
                <a16:creationId xmlns:a16="http://schemas.microsoft.com/office/drawing/2014/main" id="{159FACAE-2CA2-42A3-AEEA-707154C5FB9F}"/>
              </a:ext>
            </a:extLst>
          </p:cNvPr>
          <p:cNvSpPr/>
          <p:nvPr/>
        </p:nvSpPr>
        <p:spPr>
          <a:xfrm>
            <a:off x="3914494" y="3913428"/>
            <a:ext cx="276470" cy="82941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Connecteur droit 19">
            <a:extLst>
              <a:ext uri="{FF2B5EF4-FFF2-40B4-BE49-F238E27FC236}">
                <a16:creationId xmlns:a16="http://schemas.microsoft.com/office/drawing/2014/main" id="{F7EECD97-6324-4E08-AB0D-73C1AE9C5FB8}"/>
              </a:ext>
            </a:extLst>
          </p:cNvPr>
          <p:cNvSpPr/>
          <p:nvPr/>
        </p:nvSpPr>
        <p:spPr>
          <a:xfrm>
            <a:off x="3914493" y="2807547"/>
            <a:ext cx="276906" cy="1935728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858799F-CD35-4484-A612-FF21ED52CDC6}"/>
              </a:ext>
            </a:extLst>
          </p:cNvPr>
          <p:cNvSpPr txBox="1"/>
          <p:nvPr/>
        </p:nvSpPr>
        <p:spPr>
          <a:xfrm>
            <a:off x="3725101" y="5019310"/>
            <a:ext cx="311229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hangingPunct="0"/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6296B94-517F-4ACC-9D4D-2F18AEEC1504}"/>
              </a:ext>
            </a:extLst>
          </p:cNvPr>
          <p:cNvSpPr/>
          <p:nvPr/>
        </p:nvSpPr>
        <p:spPr>
          <a:xfrm>
            <a:off x="5719170" y="2531077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E7781F-A86D-4BCD-9E64-91AD66A0D774}"/>
              </a:ext>
            </a:extLst>
          </p:cNvPr>
          <p:cNvSpPr txBox="1"/>
          <p:nvPr/>
        </p:nvSpPr>
        <p:spPr>
          <a:xfrm>
            <a:off x="6342643" y="2065214"/>
            <a:ext cx="160135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3FA158F-0A99-4871-B408-9EECFF22BC4D}"/>
              </a:ext>
            </a:extLst>
          </p:cNvPr>
          <p:cNvSpPr/>
          <p:nvPr/>
        </p:nvSpPr>
        <p:spPr>
          <a:xfrm>
            <a:off x="5660393" y="2487538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17E59F1E-26F4-4A8F-9C03-C45939F4E8E8}"/>
              </a:ext>
            </a:extLst>
          </p:cNvPr>
          <p:cNvSpPr/>
          <p:nvPr/>
        </p:nvSpPr>
        <p:spPr>
          <a:xfrm flipV="1">
            <a:off x="3914494" y="2661693"/>
            <a:ext cx="1804676" cy="145854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02FDA04A-35FF-473E-8F9B-07EF267F87E4}"/>
              </a:ext>
            </a:extLst>
          </p:cNvPr>
          <p:cNvSpPr/>
          <p:nvPr/>
        </p:nvSpPr>
        <p:spPr>
          <a:xfrm>
            <a:off x="8120326" y="2531077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C713A5-E9F1-43E2-8092-D604E2D1477A}"/>
              </a:ext>
            </a:extLst>
          </p:cNvPr>
          <p:cNvSpPr txBox="1"/>
          <p:nvPr/>
        </p:nvSpPr>
        <p:spPr>
          <a:xfrm>
            <a:off x="8743799" y="2065214"/>
            <a:ext cx="1688428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F8B24E1A-37B1-44FA-87C1-E6EE15F4C3E6}"/>
              </a:ext>
            </a:extLst>
          </p:cNvPr>
          <p:cNvSpPr/>
          <p:nvPr/>
        </p:nvSpPr>
        <p:spPr>
          <a:xfrm>
            <a:off x="8061548" y="2487538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ED0F3FB-465E-4D82-A736-7662D51CBED5}"/>
              </a:ext>
            </a:extLst>
          </p:cNvPr>
          <p:cNvSpPr txBox="1"/>
          <p:nvPr/>
        </p:nvSpPr>
        <p:spPr>
          <a:xfrm>
            <a:off x="10549781" y="2068696"/>
            <a:ext cx="1230401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26FD98DD-2FFD-4841-95AA-02FA3A6D8D7A}"/>
              </a:ext>
            </a:extLst>
          </p:cNvPr>
          <p:cNvSpPr/>
          <p:nvPr/>
        </p:nvSpPr>
        <p:spPr>
          <a:xfrm>
            <a:off x="5734409" y="3375726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AppMaster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5EC19652-0A2F-4AA1-BC40-6BF735D4050F}"/>
              </a:ext>
            </a:extLst>
          </p:cNvPr>
          <p:cNvSpPr/>
          <p:nvPr/>
        </p:nvSpPr>
        <p:spPr>
          <a:xfrm>
            <a:off x="8244411" y="3798051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B3FDC8B-41E3-46D9-A6E2-70702952EF6A}"/>
              </a:ext>
            </a:extLst>
          </p:cNvPr>
          <p:cNvSpPr/>
          <p:nvPr/>
        </p:nvSpPr>
        <p:spPr>
          <a:xfrm>
            <a:off x="8244411" y="4233437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21D0EA3-A1D0-4E5F-876C-54AFA32A7C6A}"/>
              </a:ext>
            </a:extLst>
          </p:cNvPr>
          <p:cNvSpPr/>
          <p:nvPr/>
        </p:nvSpPr>
        <p:spPr>
          <a:xfrm>
            <a:off x="10464881" y="4233437"/>
            <a:ext cx="132139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5E8F58CA-8500-49FE-A4AE-AB8D03C8B04B}"/>
              </a:ext>
            </a:extLst>
          </p:cNvPr>
          <p:cNvSpPr/>
          <p:nvPr/>
        </p:nvSpPr>
        <p:spPr>
          <a:xfrm rot="5181600">
            <a:off x="6108988" y="2935254"/>
            <a:ext cx="276470" cy="294321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0EB05F5-3D27-46C7-984F-58067B64CBDE}"/>
              </a:ext>
            </a:extLst>
          </p:cNvPr>
          <p:cNvSpPr/>
          <p:nvPr/>
        </p:nvSpPr>
        <p:spPr>
          <a:xfrm rot="5181600">
            <a:off x="8429176" y="2967856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485605E9-D1B2-44A4-A4A3-55525CB5311D}"/>
              </a:ext>
            </a:extLst>
          </p:cNvPr>
          <p:cNvSpPr/>
          <p:nvPr/>
        </p:nvSpPr>
        <p:spPr>
          <a:xfrm rot="5181600">
            <a:off x="8705647" y="2967856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E7A638A-F968-44C0-A792-FAB8C78A08F1}"/>
              </a:ext>
            </a:extLst>
          </p:cNvPr>
          <p:cNvSpPr/>
          <p:nvPr/>
        </p:nvSpPr>
        <p:spPr>
          <a:xfrm rot="9973800">
            <a:off x="4545450" y="3098547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1AE3F5-2913-463E-A9D6-DE80E6E5A0EA}"/>
              </a:ext>
            </a:extLst>
          </p:cNvPr>
          <p:cNvSpPr txBox="1"/>
          <p:nvPr/>
        </p:nvSpPr>
        <p:spPr>
          <a:xfrm>
            <a:off x="4181922" y="3536992"/>
            <a:ext cx="2478015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(3)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86CDFB9-3C48-43C1-954E-27F76971B44F}"/>
              </a:ext>
            </a:extLst>
          </p:cNvPr>
          <p:cNvSpPr/>
          <p:nvPr/>
        </p:nvSpPr>
        <p:spPr>
          <a:xfrm rot="16993388">
            <a:off x="304703" y="4621224"/>
            <a:ext cx="1275585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20280FF-EDFA-41A2-A19B-3D6B49A29DC2}"/>
              </a:ext>
            </a:extLst>
          </p:cNvPr>
          <p:cNvSpPr txBox="1"/>
          <p:nvPr/>
        </p:nvSpPr>
        <p:spPr>
          <a:xfrm>
            <a:off x="859387" y="5019310"/>
            <a:ext cx="2576373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 Submit app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CE43D39-9F76-4DC6-A7CD-113335C28CBF}"/>
              </a:ext>
            </a:extLst>
          </p:cNvPr>
          <p:cNvSpPr txBox="1"/>
          <p:nvPr/>
        </p:nvSpPr>
        <p:spPr>
          <a:xfrm>
            <a:off x="6343949" y="2935116"/>
            <a:ext cx="2258816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4BDC1D-1F03-48AE-8C59-0F2E22FBEFE1}"/>
              </a:ext>
            </a:extLst>
          </p:cNvPr>
          <p:cNvSpPr txBox="1"/>
          <p:nvPr/>
        </p:nvSpPr>
        <p:spPr>
          <a:xfrm>
            <a:off x="9108651" y="2908557"/>
            <a:ext cx="1658820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(4,5..)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36358B1A-4875-430C-8A01-9B46D0BC0518}"/>
              </a:ext>
            </a:extLst>
          </p:cNvPr>
          <p:cNvSpPr/>
          <p:nvPr/>
        </p:nvSpPr>
        <p:spPr>
          <a:xfrm>
            <a:off x="683927" y="5572250"/>
            <a:ext cx="1789437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Submit Client App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8592949-FDC1-06DB-3CF0-E2B43B593F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841" y="67115"/>
            <a:ext cx="2423684" cy="153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4478BFA3-3880-4841-92FD-8BAC20B268D6}"/>
              </a:ext>
            </a:extLst>
          </p:cNvPr>
          <p:cNvSpPr/>
          <p:nvPr/>
        </p:nvSpPr>
        <p:spPr>
          <a:xfrm>
            <a:off x="10268295" y="2100512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1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A0FA9B2-92D7-4FE2-B095-24647EBFEFBD}"/>
              </a:ext>
            </a:extLst>
          </p:cNvPr>
          <p:cNvSpPr/>
          <p:nvPr/>
        </p:nvSpPr>
        <p:spPr>
          <a:xfrm>
            <a:off x="10181218" y="2187589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FDC3519-EA1C-44CB-8F2B-284F0DC0A954}"/>
              </a:ext>
            </a:extLst>
          </p:cNvPr>
          <p:cNvSpPr/>
          <p:nvPr/>
        </p:nvSpPr>
        <p:spPr>
          <a:xfrm>
            <a:off x="10137679" y="2318205"/>
            <a:ext cx="1658821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8D47B83-BBFC-4045-8DA9-042473E25D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1919"/>
            <a:ext cx="10515600" cy="1325563"/>
          </a:xfrm>
        </p:spPr>
        <p:txBody>
          <a:bodyPr vert="horz"/>
          <a:lstStyle/>
          <a:p>
            <a:pPr lvl="0" algn="ctr"/>
            <a:r>
              <a:rPr lang="en-US" dirty="0"/>
              <a:t>Kubernetes Architecture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75131A2-D455-4D2C-A6D2-6072B4A63AA6}"/>
              </a:ext>
            </a:extLst>
          </p:cNvPr>
          <p:cNvSpPr/>
          <p:nvPr/>
        </p:nvSpPr>
        <p:spPr>
          <a:xfrm>
            <a:off x="1830508" y="310407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Api Server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5C399A0-2069-4075-9D56-E607422C2522}"/>
              </a:ext>
            </a:extLst>
          </p:cNvPr>
          <p:cNvSpPr/>
          <p:nvPr/>
        </p:nvSpPr>
        <p:spPr>
          <a:xfrm>
            <a:off x="1408183" y="324993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12C4D118-9D48-44A1-A6DB-454DC7A7EF4C}"/>
              </a:ext>
            </a:extLst>
          </p:cNvPr>
          <p:cNvSpPr/>
          <p:nvPr/>
        </p:nvSpPr>
        <p:spPr>
          <a:xfrm>
            <a:off x="1625876" y="335877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EDC939-9EEF-45F3-9FBE-F39FF7BCA2CA}"/>
              </a:ext>
            </a:extLst>
          </p:cNvPr>
          <p:cNvSpPr txBox="1"/>
          <p:nvPr/>
        </p:nvSpPr>
        <p:spPr>
          <a:xfrm>
            <a:off x="15453" y="2997635"/>
            <a:ext cx="1370596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Http Rest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EEC84DC-4E56-4C2F-992B-754A717A923E}"/>
              </a:ext>
            </a:extLst>
          </p:cNvPr>
          <p:cNvSpPr/>
          <p:nvPr/>
        </p:nvSpPr>
        <p:spPr>
          <a:xfrm>
            <a:off x="3648245" y="2361743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17D7CE6A-0D3B-45D9-B24C-5B9D09C79C44}"/>
              </a:ext>
            </a:extLst>
          </p:cNvPr>
          <p:cNvSpPr/>
          <p:nvPr/>
        </p:nvSpPr>
        <p:spPr>
          <a:xfrm flipV="1">
            <a:off x="3095304" y="2638214"/>
            <a:ext cx="552942" cy="465863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0020C5-97AF-4C51-8BB6-0E0A48E8A418}"/>
              </a:ext>
            </a:extLst>
          </p:cNvPr>
          <p:cNvSpPr txBox="1"/>
          <p:nvPr/>
        </p:nvSpPr>
        <p:spPr>
          <a:xfrm>
            <a:off x="3371775" y="1942901"/>
            <a:ext cx="77150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6C920DC-F77A-4440-BD06-85F42AE6864A}"/>
              </a:ext>
            </a:extLst>
          </p:cNvPr>
          <p:cNvSpPr/>
          <p:nvPr/>
        </p:nvSpPr>
        <p:spPr>
          <a:xfrm>
            <a:off x="5511699" y="2361744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D43574-0FAF-4996-9CF7-82FE9E5DA03A}"/>
              </a:ext>
            </a:extLst>
          </p:cNvPr>
          <p:cNvSpPr txBox="1"/>
          <p:nvPr/>
        </p:nvSpPr>
        <p:spPr>
          <a:xfrm>
            <a:off x="6135172" y="1895881"/>
            <a:ext cx="149511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C4D288D0-2EE7-4E98-9CB8-E6CAF2ABBA3A}"/>
              </a:ext>
            </a:extLst>
          </p:cNvPr>
          <p:cNvSpPr/>
          <p:nvPr/>
        </p:nvSpPr>
        <p:spPr>
          <a:xfrm>
            <a:off x="5452922" y="2318205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D5260275-3419-4168-9838-D4DB002658F6}"/>
              </a:ext>
            </a:extLst>
          </p:cNvPr>
          <p:cNvSpPr/>
          <p:nvPr/>
        </p:nvSpPr>
        <p:spPr>
          <a:xfrm>
            <a:off x="4201186" y="2492359"/>
            <a:ext cx="131051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AF6BCA63-B567-403D-ACD7-6C09D78B7FA7}"/>
              </a:ext>
            </a:extLst>
          </p:cNvPr>
          <p:cNvSpPr/>
          <p:nvPr/>
        </p:nvSpPr>
        <p:spPr>
          <a:xfrm>
            <a:off x="7912855" y="2361744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218D29-17E5-4028-81FD-31382066669E}"/>
              </a:ext>
            </a:extLst>
          </p:cNvPr>
          <p:cNvSpPr txBox="1"/>
          <p:nvPr/>
        </p:nvSpPr>
        <p:spPr>
          <a:xfrm>
            <a:off x="8536327" y="1895881"/>
            <a:ext cx="1290049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Node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4EE8061-772E-4B4B-A19F-174D14DF3CCB}"/>
              </a:ext>
            </a:extLst>
          </p:cNvPr>
          <p:cNvSpPr/>
          <p:nvPr/>
        </p:nvSpPr>
        <p:spPr>
          <a:xfrm>
            <a:off x="7854077" y="2318205"/>
            <a:ext cx="2211763" cy="2211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944EBB-0757-491F-B3F9-BE68A7669A15}"/>
              </a:ext>
            </a:extLst>
          </p:cNvPr>
          <p:cNvSpPr txBox="1"/>
          <p:nvPr/>
        </p:nvSpPr>
        <p:spPr>
          <a:xfrm>
            <a:off x="10342310" y="1899363"/>
            <a:ext cx="1230401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… Node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3E8509B-3249-4E78-A7B5-22D695116275}"/>
              </a:ext>
            </a:extLst>
          </p:cNvPr>
          <p:cNvSpPr/>
          <p:nvPr/>
        </p:nvSpPr>
        <p:spPr>
          <a:xfrm>
            <a:off x="5526938" y="3206393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Operator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FFA59A7-9DBA-4478-A9B2-C2792643A8AA}"/>
              </a:ext>
            </a:extLst>
          </p:cNvPr>
          <p:cNvSpPr/>
          <p:nvPr/>
        </p:nvSpPr>
        <p:spPr>
          <a:xfrm>
            <a:off x="8036940" y="3628718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Container1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8DF63F3B-4782-4337-96FE-312DC7F1E999}"/>
              </a:ext>
            </a:extLst>
          </p:cNvPr>
          <p:cNvSpPr/>
          <p:nvPr/>
        </p:nvSpPr>
        <p:spPr>
          <a:xfrm>
            <a:off x="8036940" y="4064104"/>
            <a:ext cx="1789437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Container2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7075145-B626-46FE-A4C9-D9675350F71E}"/>
              </a:ext>
            </a:extLst>
          </p:cNvPr>
          <p:cNvSpPr/>
          <p:nvPr/>
        </p:nvSpPr>
        <p:spPr>
          <a:xfrm>
            <a:off x="10257410" y="4064104"/>
            <a:ext cx="132139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 3..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D199E6D-B0D4-4023-BE79-894E3E49152B}"/>
              </a:ext>
            </a:extLst>
          </p:cNvPr>
          <p:cNvSpPr/>
          <p:nvPr/>
        </p:nvSpPr>
        <p:spPr>
          <a:xfrm rot="5181600">
            <a:off x="8221705" y="2798523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D98E421F-6D98-4673-A337-B4F6A0CFFDA0}"/>
              </a:ext>
            </a:extLst>
          </p:cNvPr>
          <p:cNvSpPr/>
          <p:nvPr/>
        </p:nvSpPr>
        <p:spPr>
          <a:xfrm rot="5181600">
            <a:off x="8498176" y="2798523"/>
            <a:ext cx="539442" cy="232496"/>
          </a:xfrm>
          <a:custGeom>
            <a:avLst>
              <a:gd name="f0" fmla="val 1620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680DAD2-C02B-4EC1-AE60-CAB8B923B225}"/>
              </a:ext>
            </a:extLst>
          </p:cNvPr>
          <p:cNvSpPr/>
          <p:nvPr/>
        </p:nvSpPr>
        <p:spPr>
          <a:xfrm rot="9973800">
            <a:off x="4337979" y="3190446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7AEC5-1296-4604-BAFA-00E7558BB97C}"/>
              </a:ext>
            </a:extLst>
          </p:cNvPr>
          <p:cNvSpPr txBox="1"/>
          <p:nvPr/>
        </p:nvSpPr>
        <p:spPr>
          <a:xfrm>
            <a:off x="3648245" y="3738865"/>
            <a:ext cx="1814422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(2)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request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resources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9839DDC8-609F-4E2A-AF81-C5E90350DB1D}"/>
              </a:ext>
            </a:extLst>
          </p:cNvPr>
          <p:cNvSpPr/>
          <p:nvPr/>
        </p:nvSpPr>
        <p:spPr>
          <a:xfrm rot="17683063">
            <a:off x="134160" y="4264429"/>
            <a:ext cx="1260113" cy="732450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98935D-E956-454F-AE31-66195CCF7818}"/>
              </a:ext>
            </a:extLst>
          </p:cNvPr>
          <p:cNvSpPr txBox="1"/>
          <p:nvPr/>
        </p:nvSpPr>
        <p:spPr>
          <a:xfrm>
            <a:off x="643469" y="4762106"/>
            <a:ext cx="307906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(1)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kubectl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apply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10F64BE-8665-4ED8-B50B-A0A734BA9962}"/>
              </a:ext>
            </a:extLst>
          </p:cNvPr>
          <p:cNvSpPr txBox="1"/>
          <p:nvPr/>
        </p:nvSpPr>
        <p:spPr>
          <a:xfrm>
            <a:off x="8901180" y="2739224"/>
            <a:ext cx="1725316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b="1" dirty="0">
                <a:latin typeface="Liberation Sans" pitchFamily="18"/>
                <a:ea typeface="Microsoft YaHei" pitchFamily="2"/>
                <a:cs typeface="Lucida Sans" pitchFamily="2"/>
              </a:rPr>
              <a:t>(3,4..)</a:t>
            </a:r>
          </a:p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launch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A23F569-EB6C-4EAF-8DA6-D5821AA44B56}"/>
              </a:ext>
            </a:extLst>
          </p:cNvPr>
          <p:cNvSpPr/>
          <p:nvPr/>
        </p:nvSpPr>
        <p:spPr>
          <a:xfrm>
            <a:off x="476456" y="5402917"/>
            <a:ext cx="1789437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69F98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 Client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6A87047C-53D8-43DB-91DF-E94EED658098}"/>
              </a:ext>
            </a:extLst>
          </p:cNvPr>
          <p:cNvSpPr/>
          <p:nvPr/>
        </p:nvSpPr>
        <p:spPr>
          <a:xfrm rot="739800">
            <a:off x="4523958" y="2801771"/>
            <a:ext cx="834634" cy="491551"/>
          </a:xfrm>
          <a:custGeom>
            <a:avLst>
              <a:gd name="f0" fmla="val 16320000"/>
              <a:gd name="f1" fmla="val 5400000"/>
              <a:gd name="f2" fmla="val 5500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EF5ACF-99EE-33C9-F90F-ACE1C823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1" y="91390"/>
            <a:ext cx="1711476" cy="16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1A445-2D10-47A7-B179-AFBE04D353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-31348"/>
            <a:ext cx="10971300" cy="1144631"/>
          </a:xfrm>
        </p:spPr>
        <p:txBody>
          <a:bodyPr vert="horz"/>
          <a:lstStyle/>
          <a:p>
            <a:pPr lvl="0"/>
            <a:r>
              <a:rPr lang="en-US" dirty="0"/>
              <a:t>Architecture Comparison Yarn &lt;-&gt; Kubernetes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01717BDE-084C-4ADB-8326-FC0F912DF6B4}"/>
              </a:ext>
            </a:extLst>
          </p:cNvPr>
          <p:cNvSpPr/>
          <p:nvPr/>
        </p:nvSpPr>
        <p:spPr>
          <a:xfrm>
            <a:off x="2964774" y="121968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ResourceManager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E1565BF-3693-4AC0-AFF8-C75F7F8DEDFE}"/>
              </a:ext>
            </a:extLst>
          </p:cNvPr>
          <p:cNvSpPr/>
          <p:nvPr/>
        </p:nvSpPr>
        <p:spPr>
          <a:xfrm>
            <a:off x="2542448" y="1278464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01519DF2-2859-4EC3-B9E9-C64B98E6D570}"/>
              </a:ext>
            </a:extLst>
          </p:cNvPr>
          <p:cNvSpPr/>
          <p:nvPr/>
        </p:nvSpPr>
        <p:spPr>
          <a:xfrm>
            <a:off x="2760141" y="1387311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D31182E-E317-4192-A212-AFB1A5752ACA}"/>
              </a:ext>
            </a:extLst>
          </p:cNvPr>
          <p:cNvSpPr/>
          <p:nvPr/>
        </p:nvSpPr>
        <p:spPr>
          <a:xfrm>
            <a:off x="2542448" y="1540131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D70F7E56-0201-4482-B8FA-E05E43308D73}"/>
              </a:ext>
            </a:extLst>
          </p:cNvPr>
          <p:cNvSpPr/>
          <p:nvPr/>
        </p:nvSpPr>
        <p:spPr>
          <a:xfrm>
            <a:off x="2760141" y="1648978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D31CF4F-9465-4301-A776-A17CB9D2C508}"/>
              </a:ext>
            </a:extLst>
          </p:cNvPr>
          <p:cNvSpPr/>
          <p:nvPr/>
        </p:nvSpPr>
        <p:spPr>
          <a:xfrm>
            <a:off x="5658073" y="1393841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521BFE6-5F58-4B5C-999B-4993E0C1105F}"/>
              </a:ext>
            </a:extLst>
          </p:cNvPr>
          <p:cNvSpPr/>
          <p:nvPr/>
        </p:nvSpPr>
        <p:spPr>
          <a:xfrm>
            <a:off x="7517404" y="1219687"/>
            <a:ext cx="1512966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API  Server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93A7A40-36D5-44E3-A313-E65FD1D84FD0}"/>
              </a:ext>
            </a:extLst>
          </p:cNvPr>
          <p:cNvSpPr/>
          <p:nvPr/>
        </p:nvSpPr>
        <p:spPr>
          <a:xfrm>
            <a:off x="7095077" y="1409080"/>
            <a:ext cx="217693" cy="2176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C7887A36-DFAE-4167-ABB0-D80E9E6DCD84}"/>
              </a:ext>
            </a:extLst>
          </p:cNvPr>
          <p:cNvSpPr/>
          <p:nvPr/>
        </p:nvSpPr>
        <p:spPr>
          <a:xfrm>
            <a:off x="7312770" y="1517927"/>
            <a:ext cx="217693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653C9-EADC-4DF0-9D43-D0E42111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4846" y="1047781"/>
            <a:ext cx="2538144" cy="161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E174A-8BC3-4E2C-BA99-84F89FA4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210269" y="1073770"/>
            <a:ext cx="1427820" cy="13852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1473075-6CC4-4C0F-95D3-71A372544BEC}"/>
              </a:ext>
            </a:extLst>
          </p:cNvPr>
          <p:cNvSpPr/>
          <p:nvPr/>
        </p:nvSpPr>
        <p:spPr>
          <a:xfrm>
            <a:off x="2662615" y="2978648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NodeManager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CE9F5AA-BDD8-44AA-A87A-B37A990767FF}"/>
              </a:ext>
            </a:extLst>
          </p:cNvPr>
          <p:cNvSpPr/>
          <p:nvPr/>
        </p:nvSpPr>
        <p:spPr>
          <a:xfrm>
            <a:off x="5658073" y="2961233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0EDB86-A61F-4B29-A043-56A0C32EC3BE}"/>
              </a:ext>
            </a:extLst>
          </p:cNvPr>
          <p:cNvSpPr/>
          <p:nvPr/>
        </p:nvSpPr>
        <p:spPr>
          <a:xfrm>
            <a:off x="7476041" y="2986050"/>
            <a:ext cx="2065908" cy="2764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Kubelet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75D05DF-C3FB-4654-B162-DCCE36BC2ED9}"/>
              </a:ext>
            </a:extLst>
          </p:cNvPr>
          <p:cNvSpPr/>
          <p:nvPr/>
        </p:nvSpPr>
        <p:spPr>
          <a:xfrm>
            <a:off x="2662615" y="3618666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</a:t>
            </a:r>
          </a:p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(Jvm, Docker)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DFE70B90-095B-4757-BFFE-19968ABBB768}"/>
              </a:ext>
            </a:extLst>
          </p:cNvPr>
          <p:cNvSpPr/>
          <p:nvPr/>
        </p:nvSpPr>
        <p:spPr>
          <a:xfrm>
            <a:off x="5658073" y="3832005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A95E2C3-CAB9-4651-825D-714CB0D70E9B}"/>
              </a:ext>
            </a:extLst>
          </p:cNvPr>
          <p:cNvSpPr/>
          <p:nvPr/>
        </p:nvSpPr>
        <p:spPr>
          <a:xfrm>
            <a:off x="7489102" y="3618666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Container (Docker,..)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D0ED5AD4-0F47-4842-8541-E8F2357E5844}"/>
              </a:ext>
            </a:extLst>
          </p:cNvPr>
          <p:cNvSpPr/>
          <p:nvPr/>
        </p:nvSpPr>
        <p:spPr>
          <a:xfrm>
            <a:off x="2662615" y="4463315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App Master</a:t>
            </a:r>
          </a:p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( 1 per App)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D5AD572B-E54D-4A2E-A9CB-7E8F03C73505}"/>
              </a:ext>
            </a:extLst>
          </p:cNvPr>
          <p:cNvSpPr/>
          <p:nvPr/>
        </p:nvSpPr>
        <p:spPr>
          <a:xfrm>
            <a:off x="5660250" y="4593931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B30BDBF-ED79-44FB-9102-E55B9E141E6F}"/>
              </a:ext>
            </a:extLst>
          </p:cNvPr>
          <p:cNvSpPr/>
          <p:nvPr/>
        </p:nvSpPr>
        <p:spPr>
          <a:xfrm>
            <a:off x="7489102" y="4463315"/>
            <a:ext cx="2211763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K8s Operator</a:t>
            </a:r>
            <a:b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935">
                <a:latin typeface="Liberation Sans" pitchFamily="18"/>
                <a:ea typeface="Microsoft YaHei" pitchFamily="2"/>
                <a:cs typeface="Lucida Sans" pitchFamily="2"/>
              </a:rPr>
              <a:t>(1 per Type)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CA3D99B3-2037-4282-B084-677C3CD9DD2B}"/>
              </a:ext>
            </a:extLst>
          </p:cNvPr>
          <p:cNvSpPr/>
          <p:nvPr/>
        </p:nvSpPr>
        <p:spPr>
          <a:xfrm>
            <a:off x="4275721" y="2208014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4A385F-899F-47E4-ADDA-651457B32118}"/>
              </a:ext>
            </a:extLst>
          </p:cNvPr>
          <p:cNvSpPr txBox="1"/>
          <p:nvPr/>
        </p:nvSpPr>
        <p:spPr>
          <a:xfrm>
            <a:off x="2370906" y="2120937"/>
            <a:ext cx="3287167" cy="75200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Relational DB</a:t>
            </a:r>
          </a:p>
          <a:p>
            <a:pPr hangingPunct="0"/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eg.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postgresql</a:t>
            </a:r>
            <a:endParaRPr lang="en-US" sz="2177" dirty="0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93CCCC6-8A59-41B6-97DA-B4747A42708B}"/>
              </a:ext>
            </a:extLst>
          </p:cNvPr>
          <p:cNvSpPr/>
          <p:nvPr/>
        </p:nvSpPr>
        <p:spPr>
          <a:xfrm>
            <a:off x="5658073" y="2308153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A76AC89-25FE-4A13-BDC3-57019E74D0A6}"/>
              </a:ext>
            </a:extLst>
          </p:cNvPr>
          <p:cNvSpPr/>
          <p:nvPr/>
        </p:nvSpPr>
        <p:spPr>
          <a:xfrm>
            <a:off x="8231436" y="2208014"/>
            <a:ext cx="552941" cy="552941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C5303B-457E-4850-9F4E-52030765F4CC}"/>
              </a:ext>
            </a:extLst>
          </p:cNvPr>
          <p:cNvSpPr txBox="1"/>
          <p:nvPr/>
        </p:nvSpPr>
        <p:spPr>
          <a:xfrm>
            <a:off x="7402896" y="2121372"/>
            <a:ext cx="771505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Microsoft YaHei" pitchFamily="2"/>
                <a:cs typeface="Lucida Sans" pitchFamily="2"/>
              </a:rPr>
              <a:t>Etcd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D140734-1EF1-40E6-8ABE-86D1114D1629}"/>
              </a:ext>
            </a:extLst>
          </p:cNvPr>
          <p:cNvSpPr/>
          <p:nvPr/>
        </p:nvSpPr>
        <p:spPr>
          <a:xfrm rot="5458200">
            <a:off x="3677720" y="6038678"/>
            <a:ext cx="276470" cy="82941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E208D8A-C752-4560-BE3A-6A64A18146E5}"/>
              </a:ext>
            </a:extLst>
          </p:cNvPr>
          <p:cNvSpPr txBox="1"/>
          <p:nvPr/>
        </p:nvSpPr>
        <p:spPr>
          <a:xfrm>
            <a:off x="2578693" y="5877188"/>
            <a:ext cx="3252383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Fifo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Queue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0782754-2352-40E6-8537-7EF9E7FA3685}"/>
              </a:ext>
            </a:extLst>
          </p:cNvPr>
          <p:cNvSpPr/>
          <p:nvPr/>
        </p:nvSpPr>
        <p:spPr>
          <a:xfrm>
            <a:off x="5680699" y="6034118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B24309FB-1E98-404E-BBE8-242F4A41A6C6}"/>
              </a:ext>
            </a:extLst>
          </p:cNvPr>
          <p:cNvSpPr/>
          <p:nvPr/>
        </p:nvSpPr>
        <p:spPr>
          <a:xfrm rot="5458200">
            <a:off x="8291717" y="6038303"/>
            <a:ext cx="276470" cy="82941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40B14AE-E87C-4031-99F3-DF5BD35C5924}"/>
              </a:ext>
            </a:extLst>
          </p:cNvPr>
          <p:cNvSpPr txBox="1"/>
          <p:nvPr/>
        </p:nvSpPr>
        <p:spPr>
          <a:xfrm>
            <a:off x="7203923" y="5904480"/>
            <a:ext cx="4924064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Volcano / </a:t>
            </a:r>
            <a:r>
              <a:rPr lang="en-US" sz="2177" dirty="0" err="1">
                <a:latin typeface="Liberation Sans" pitchFamily="18"/>
                <a:ea typeface="Microsoft YaHei" pitchFamily="2"/>
                <a:cs typeface="Lucida Sans" pitchFamily="2"/>
              </a:rPr>
              <a:t>UniKorn</a:t>
            </a:r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 (K8s extensions)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25A238-6C52-403C-86B5-A2580DAAE592}"/>
              </a:ext>
            </a:extLst>
          </p:cNvPr>
          <p:cNvSpPr txBox="1"/>
          <p:nvPr/>
        </p:nvSpPr>
        <p:spPr>
          <a:xfrm>
            <a:off x="2558122" y="5205649"/>
            <a:ext cx="2950409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Yarn Quota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D42B7C-DDCD-49E6-9E00-3EA446214E9C}"/>
              </a:ext>
            </a:extLst>
          </p:cNvPr>
          <p:cNvSpPr txBox="1"/>
          <p:nvPr/>
        </p:nvSpPr>
        <p:spPr>
          <a:xfrm>
            <a:off x="7203923" y="5318826"/>
            <a:ext cx="4781351" cy="43095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Microsoft YaHei" pitchFamily="2"/>
                <a:cs typeface="Lucida Sans" pitchFamily="2"/>
              </a:rPr>
              <a:t>K8s Ns + Resource Request/Limit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FFEB94F0-458C-4E63-B931-DA5478AF9D7D}"/>
              </a:ext>
            </a:extLst>
          </p:cNvPr>
          <p:cNvSpPr/>
          <p:nvPr/>
        </p:nvSpPr>
        <p:spPr>
          <a:xfrm>
            <a:off x="5660250" y="5321027"/>
            <a:ext cx="829410" cy="276470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92346-6947-4251-AD73-9DB70BF4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43609" y="5209397"/>
            <a:ext cx="2063731" cy="14476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DD0232-1FFD-4534-B800-8DD18CA1EF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4" y="-161964"/>
            <a:ext cx="10971300" cy="1144631"/>
          </a:xfrm>
        </p:spPr>
        <p:txBody>
          <a:bodyPr vert="horz"/>
          <a:lstStyle/>
          <a:p>
            <a:pPr lvl="0"/>
            <a:r>
              <a:rPr lang="en-US" dirty="0" err="1"/>
              <a:t>Ooozie</a:t>
            </a:r>
            <a:r>
              <a:rPr lang="en-US" dirty="0"/>
              <a:t> → Yarn UI → Yarn … Nightmare, ex: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54C6C-0CD2-40AF-86EC-9FDC08951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7300" y="1194265"/>
            <a:ext cx="4607258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589D5-1B69-4912-A76F-19A5D2E9D3A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24944" y="2401156"/>
            <a:ext cx="3041174" cy="20306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8B64BA9-496E-479B-927D-073472A777F4}"/>
              </a:ext>
            </a:extLst>
          </p:cNvPr>
          <p:cNvSpPr/>
          <p:nvPr/>
        </p:nvSpPr>
        <p:spPr>
          <a:xfrm>
            <a:off x="130830" y="1761138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E42CC2C-9C50-4560-9FED-6A44758E5104}"/>
              </a:ext>
            </a:extLst>
          </p:cNvPr>
          <p:cNvSpPr/>
          <p:nvPr/>
        </p:nvSpPr>
        <p:spPr>
          <a:xfrm>
            <a:off x="1236711" y="3084712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6EF24C6-F658-42BD-946E-BD4C3867D1EC}"/>
              </a:ext>
            </a:extLst>
          </p:cNvPr>
          <p:cNvSpPr/>
          <p:nvPr/>
        </p:nvSpPr>
        <p:spPr>
          <a:xfrm>
            <a:off x="3855560" y="281041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6461B0-0523-4960-9243-00CED44CF47E}"/>
              </a:ext>
            </a:extLst>
          </p:cNvPr>
          <p:cNvSpPr txBox="1"/>
          <p:nvPr/>
        </p:nvSpPr>
        <p:spPr>
          <a:xfrm>
            <a:off x="53332" y="769327"/>
            <a:ext cx="3318513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Find Oozie workflow Id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049C8CF3-DE88-43AD-9FD9-4B2ACE31B56C}"/>
              </a:ext>
            </a:extLst>
          </p:cNvPr>
          <p:cNvSpPr/>
          <p:nvPr/>
        </p:nvSpPr>
        <p:spPr>
          <a:xfrm>
            <a:off x="276684" y="1223435"/>
            <a:ext cx="276470" cy="552942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8F6280FE-6028-455E-A7FA-485C88C5C9F8}"/>
              </a:ext>
            </a:extLst>
          </p:cNvPr>
          <p:cNvSpPr/>
          <p:nvPr/>
        </p:nvSpPr>
        <p:spPr>
          <a:xfrm>
            <a:off x="829624" y="2052847"/>
            <a:ext cx="552942" cy="1105881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2A297F-53EB-4957-A9F7-352E5D83A92F}"/>
              </a:ext>
            </a:extLst>
          </p:cNvPr>
          <p:cNvSpPr txBox="1"/>
          <p:nvPr/>
        </p:nvSpPr>
        <p:spPr>
          <a:xfrm>
            <a:off x="829624" y="3783507"/>
            <a:ext cx="2011919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2/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oozie-action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912CB205-6041-47EF-B229-111E0B832208}"/>
              </a:ext>
            </a:extLst>
          </p:cNvPr>
          <p:cNvSpPr/>
          <p:nvPr/>
        </p:nvSpPr>
        <p:spPr>
          <a:xfrm flipV="1">
            <a:off x="2619063" y="2925796"/>
            <a:ext cx="1251736" cy="27647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4509C293-FFFA-4FC6-9283-6E3FD5B6446E}"/>
              </a:ext>
            </a:extLst>
          </p:cNvPr>
          <p:cNvSpPr/>
          <p:nvPr/>
        </p:nvSpPr>
        <p:spPr>
          <a:xfrm>
            <a:off x="5194373" y="3028112"/>
            <a:ext cx="975265" cy="960027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EB84D7-DCA2-4250-972C-E81732E984A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017854" y="1703230"/>
            <a:ext cx="3317643" cy="1618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2F71445-9D22-4FEF-B1D7-3383FA6F4FF5}"/>
              </a:ext>
            </a:extLst>
          </p:cNvPr>
          <p:cNvSpPr/>
          <p:nvPr/>
        </p:nvSpPr>
        <p:spPr>
          <a:xfrm>
            <a:off x="3855560" y="281041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195E3F5-7910-40CE-AA87-3763F59B30C0}"/>
              </a:ext>
            </a:extLst>
          </p:cNvPr>
          <p:cNvSpPr/>
          <p:nvPr/>
        </p:nvSpPr>
        <p:spPr>
          <a:xfrm>
            <a:off x="8104931" y="3036384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0E6F3D-5B33-4193-A300-1B5C152DD6C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14" y="4147055"/>
            <a:ext cx="3547527" cy="1455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2474138-F67B-4F26-BF1F-B0173E1B2C98}"/>
              </a:ext>
            </a:extLst>
          </p:cNvPr>
          <p:cNvSpPr txBox="1"/>
          <p:nvPr/>
        </p:nvSpPr>
        <p:spPr>
          <a:xfrm>
            <a:off x="9089340" y="1353617"/>
            <a:ext cx="2522627" cy="43076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5/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Mapreduce  (SHELL)   </a:t>
            </a:r>
            <a:b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   … call spark-submit --mode cluster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641058-289C-40F1-B62A-249AB1D30670}"/>
              </a:ext>
            </a:extLst>
          </p:cNvPr>
          <p:cNvSpPr txBox="1"/>
          <p:nvPr/>
        </p:nvSpPr>
        <p:spPr>
          <a:xfrm>
            <a:off x="9089340" y="1164223"/>
            <a:ext cx="2098561" cy="27033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6/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Yarn  (spark-submit client) 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015FF9-4A69-44E8-BB6F-A89768B5AEAC}"/>
              </a:ext>
            </a:extLst>
          </p:cNvPr>
          <p:cNvSpPr txBox="1"/>
          <p:nvPr/>
        </p:nvSpPr>
        <p:spPr>
          <a:xfrm>
            <a:off x="9089339" y="946964"/>
            <a:ext cx="714469" cy="27033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088" b="1">
                <a:latin typeface="Liberation Sans" pitchFamily="18"/>
                <a:ea typeface="Microsoft YaHei" pitchFamily="2"/>
                <a:cs typeface="Lucida Sans" pitchFamily="2"/>
              </a:rPr>
              <a:t>7/</a:t>
            </a:r>
            <a:r>
              <a:rPr lang="en-US" sz="1088">
                <a:latin typeface="Liberation Sans" pitchFamily="18"/>
                <a:ea typeface="Microsoft YaHei" pitchFamily="2"/>
                <a:cs typeface="Lucida Sans" pitchFamily="2"/>
              </a:rPr>
              <a:t> spark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E7C373-83A6-421D-910B-3EE98EB87393}"/>
              </a:ext>
            </a:extLst>
          </p:cNvPr>
          <p:cNvSpPr txBox="1"/>
          <p:nvPr/>
        </p:nvSpPr>
        <p:spPr>
          <a:xfrm>
            <a:off x="3812021" y="1703230"/>
            <a:ext cx="4138783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3/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Oozie shell action = “Mapper”</a:t>
            </a:r>
            <a:b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  of Map-Reduce in Yarn</a:t>
            </a: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6AE3BC12-49BA-4871-924C-7C759FF40D91}"/>
              </a:ext>
            </a:extLst>
          </p:cNvPr>
          <p:cNvSpPr/>
          <p:nvPr/>
        </p:nvSpPr>
        <p:spPr>
          <a:xfrm flipV="1">
            <a:off x="6407795" y="3158729"/>
            <a:ext cx="1610059" cy="822008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8DD2FEF4-E2B2-42DE-8DAB-5A85B996F8F1}"/>
              </a:ext>
            </a:extLst>
          </p:cNvPr>
          <p:cNvSpPr/>
          <p:nvPr/>
        </p:nvSpPr>
        <p:spPr>
          <a:xfrm flipV="1">
            <a:off x="8017853" y="2969335"/>
            <a:ext cx="0" cy="221176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FEF306B0-F166-4A84-9376-9954032BA6DA}"/>
              </a:ext>
            </a:extLst>
          </p:cNvPr>
          <p:cNvSpPr/>
          <p:nvPr/>
        </p:nvSpPr>
        <p:spPr>
          <a:xfrm flipV="1">
            <a:off x="8017854" y="2882257"/>
            <a:ext cx="276470" cy="4354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A425028-9FC7-4D6E-B927-D47474452D7E}"/>
              </a:ext>
            </a:extLst>
          </p:cNvPr>
          <p:cNvSpPr/>
          <p:nvPr/>
        </p:nvSpPr>
        <p:spPr>
          <a:xfrm>
            <a:off x="8235547" y="2905769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A3890914-21E7-46AF-A339-E0DC0056995E}"/>
              </a:ext>
            </a:extLst>
          </p:cNvPr>
          <p:cNvSpPr/>
          <p:nvPr/>
        </p:nvSpPr>
        <p:spPr>
          <a:xfrm>
            <a:off x="8322624" y="2775153"/>
            <a:ext cx="1338813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8D16666-DFF2-4025-8156-2D37C3BACC19}"/>
              </a:ext>
            </a:extLst>
          </p:cNvPr>
          <p:cNvSpPr/>
          <p:nvPr/>
        </p:nvSpPr>
        <p:spPr>
          <a:xfrm flipV="1">
            <a:off x="801325" y="4331659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D2D0E71-446E-4BAA-B7D7-D147E14CC24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741382" y="3594114"/>
            <a:ext cx="3983785" cy="256790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13765C3D-1152-47DA-BD1E-51F3546401BF}"/>
              </a:ext>
            </a:extLst>
          </p:cNvPr>
          <p:cNvSpPr/>
          <p:nvPr/>
        </p:nvSpPr>
        <p:spPr>
          <a:xfrm flipH="1">
            <a:off x="9123734" y="2882257"/>
            <a:ext cx="537703" cy="264715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FF79B0A1-1BB9-4E08-B90A-70468197F1DF}"/>
              </a:ext>
            </a:extLst>
          </p:cNvPr>
          <p:cNvSpPr/>
          <p:nvPr/>
        </p:nvSpPr>
        <p:spPr>
          <a:xfrm>
            <a:off x="8192008" y="5735780"/>
            <a:ext cx="1484667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BEA9857-9D32-4290-8B1F-E6436283219D}"/>
              </a:ext>
            </a:extLst>
          </p:cNvPr>
          <p:cNvSpPr txBox="1"/>
          <p:nvPr/>
        </p:nvSpPr>
        <p:spPr>
          <a:xfrm>
            <a:off x="8250786" y="6184663"/>
            <a:ext cx="3534465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8/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appmaster application attempt 1</a:t>
            </a: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32FFFC9-DC50-494E-BE2C-57B88909CED6}"/>
              </a:ext>
            </a:extLst>
          </p:cNvPr>
          <p:cNvSpPr/>
          <p:nvPr/>
        </p:nvSpPr>
        <p:spPr>
          <a:xfrm>
            <a:off x="5014123" y="6127627"/>
            <a:ext cx="1484667" cy="1658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4" name="Connecteur droit 33">
            <a:extLst>
              <a:ext uri="{FF2B5EF4-FFF2-40B4-BE49-F238E27FC236}">
                <a16:creationId xmlns:a16="http://schemas.microsoft.com/office/drawing/2014/main" id="{67927DC6-2A2B-40DD-918D-728BB540AFB3}"/>
              </a:ext>
            </a:extLst>
          </p:cNvPr>
          <p:cNvSpPr/>
          <p:nvPr/>
        </p:nvSpPr>
        <p:spPr>
          <a:xfrm flipH="1">
            <a:off x="6635501" y="5892954"/>
            <a:ext cx="1382353" cy="276470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B1546-4274-4812-AB54-D6E8BCAA0891}"/>
              </a:ext>
            </a:extLst>
          </p:cNvPr>
          <p:cNvSpPr txBox="1"/>
          <p:nvPr/>
        </p:nvSpPr>
        <p:spPr>
          <a:xfrm>
            <a:off x="6955511" y="982667"/>
            <a:ext cx="2271846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Example</a:t>
            </a:r>
          </a:p>
          <a:p>
            <a:pPr hangingPunct="0"/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Shell → spark-submit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DFF665-CDAB-4FFB-A6DD-AFF1F8F8F7A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511439" y="5553353"/>
            <a:ext cx="3188768" cy="108193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Connecteur droit 36">
            <a:extLst>
              <a:ext uri="{FF2B5EF4-FFF2-40B4-BE49-F238E27FC236}">
                <a16:creationId xmlns:a16="http://schemas.microsoft.com/office/drawing/2014/main" id="{E3D2C57A-4E7F-439E-B3CE-454C49BE8CC9}"/>
              </a:ext>
            </a:extLst>
          </p:cNvPr>
          <p:cNvSpPr/>
          <p:nvPr/>
        </p:nvSpPr>
        <p:spPr>
          <a:xfrm flipH="1">
            <a:off x="3317857" y="6228202"/>
            <a:ext cx="1658823" cy="407085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B3780FE-67AD-435C-9334-A2E32575B03F}"/>
              </a:ext>
            </a:extLst>
          </p:cNvPr>
          <p:cNvSpPr/>
          <p:nvPr/>
        </p:nvSpPr>
        <p:spPr>
          <a:xfrm flipV="1">
            <a:off x="1933329" y="6465052"/>
            <a:ext cx="1382352" cy="276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8360">
            <a:solidFill>
              <a:srgbClr val="FF0A0A"/>
            </a:solidFill>
            <a:prstDash val="solid"/>
          </a:ln>
        </p:spPr>
        <p:txBody>
          <a:bodyPr vert="horz" wrap="square" lIns="119731" tIns="65308" rIns="119731" bIns="65308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9" name="Connecteur droit 38">
            <a:extLst>
              <a:ext uri="{FF2B5EF4-FFF2-40B4-BE49-F238E27FC236}">
                <a16:creationId xmlns:a16="http://schemas.microsoft.com/office/drawing/2014/main" id="{A4459FDA-2DD1-4463-ACA4-85999F686019}"/>
              </a:ext>
            </a:extLst>
          </p:cNvPr>
          <p:cNvSpPr/>
          <p:nvPr/>
        </p:nvSpPr>
        <p:spPr>
          <a:xfrm flipH="1" flipV="1">
            <a:off x="1659035" y="4699995"/>
            <a:ext cx="493294" cy="1761138"/>
          </a:xfrm>
          <a:prstGeom prst="line">
            <a:avLst/>
          </a:prstGeom>
          <a:noFill/>
          <a:ln w="18360">
            <a:solidFill>
              <a:srgbClr val="FF0A0A"/>
            </a:solidFill>
            <a:prstDash val="solid"/>
            <a:tailEnd type="arrow"/>
          </a:ln>
        </p:spPr>
        <p:txBody>
          <a:bodyPr vert="horz" wrap="square" lIns="119731" tIns="65308" rIns="119731" bIns="65308" anchor="ctr" anchorCtr="0" compatLnSpc="0"/>
          <a:lstStyle/>
          <a:p>
            <a:pPr hangingPunct="0"/>
            <a:endParaRPr lang="en-US" sz="2177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849379-2079-40F9-90A7-FB2F027E3310}"/>
              </a:ext>
            </a:extLst>
          </p:cNvPr>
          <p:cNvSpPr txBox="1"/>
          <p:nvPr/>
        </p:nvSpPr>
        <p:spPr>
          <a:xfrm>
            <a:off x="3594328" y="4291603"/>
            <a:ext cx="3985962" cy="609276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4/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Console URL =</a:t>
            </a:r>
            <a:b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</a:b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   url in Yarn (Proxy or History)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BE02823-4A02-4BD5-B7B0-3508734BA665}"/>
              </a:ext>
            </a:extLst>
          </p:cNvPr>
          <p:cNvSpPr txBox="1"/>
          <p:nvPr/>
        </p:nvSpPr>
        <p:spPr>
          <a:xfrm>
            <a:off x="4423739" y="6506414"/>
            <a:ext cx="4255031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9/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application  (example: Reduce for shell)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19E1451-47E8-4568-AFC9-9FE28CC1AA81}"/>
              </a:ext>
            </a:extLst>
          </p:cNvPr>
          <p:cNvSpPr txBox="1"/>
          <p:nvPr/>
        </p:nvSpPr>
        <p:spPr>
          <a:xfrm>
            <a:off x="829624" y="6591750"/>
            <a:ext cx="2819562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10/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log files page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C24A1CF-9A20-44A0-A9D1-22DEFA7E7987}"/>
              </a:ext>
            </a:extLst>
          </p:cNvPr>
          <p:cNvSpPr txBox="1"/>
          <p:nvPr/>
        </p:nvSpPr>
        <p:spPr>
          <a:xfrm>
            <a:off x="214" y="5252937"/>
            <a:ext cx="2819562" cy="35959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1693" b="1">
                <a:latin typeface="Liberation Sans" pitchFamily="18"/>
                <a:ea typeface="Microsoft YaHei" pitchFamily="2"/>
                <a:cs typeface="Lucida Sans" pitchFamily="2"/>
              </a:rPr>
              <a:t>11/</a:t>
            </a:r>
            <a:r>
              <a:rPr lang="en-US" sz="1693">
                <a:latin typeface="Liberation Sans" pitchFamily="18"/>
                <a:ea typeface="Microsoft YaHei" pitchFamily="2"/>
                <a:cs typeface="Lucida Sans" pitchFamily="2"/>
              </a:rPr>
              <a:t> stdout !!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E14A-F964-8CA3-E7EB-5895C225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48" y="3717925"/>
            <a:ext cx="11925904" cy="272641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DISCLAIMER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 do not know </a:t>
            </a:r>
            <a:r>
              <a:rPr lang="fr-FR" dirty="0" err="1"/>
              <a:t>everything</a:t>
            </a:r>
            <a:r>
              <a:rPr lang="fr-FR" dirty="0"/>
              <a:t>. I </a:t>
            </a:r>
            <a:r>
              <a:rPr lang="fr-FR" dirty="0" err="1"/>
              <a:t>am</a:t>
            </a:r>
            <a:r>
              <a:rPr lang="fr-FR" dirty="0"/>
              <a:t> </a:t>
            </a:r>
            <a:r>
              <a:rPr lang="fr-FR" dirty="0" err="1"/>
              <a:t>biaised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I know.</a:t>
            </a:r>
            <a:br>
              <a:rPr lang="fr-FR" dirty="0"/>
            </a:br>
            <a:r>
              <a:rPr lang="fr-FR" dirty="0" err="1"/>
              <a:t>My</a:t>
            </a:r>
            <a:r>
              <a:rPr lang="fr-FR" dirty="0"/>
              <a:t> opinions do not </a:t>
            </a:r>
            <a:r>
              <a:rPr lang="fr-FR" dirty="0" err="1"/>
              <a:t>represent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company</a:t>
            </a:r>
            <a:endParaRPr lang="fr-FR" dirty="0"/>
          </a:p>
        </p:txBody>
      </p:sp>
      <p:pic>
        <p:nvPicPr>
          <p:cNvPr id="2050" name="Picture 2" descr="The Legality of Video Disclaimers | ELEVATOR">
            <a:extLst>
              <a:ext uri="{FF2B5EF4-FFF2-40B4-BE49-F238E27FC236}">
                <a16:creationId xmlns:a16="http://schemas.microsoft.com/office/drawing/2014/main" id="{DA62A5C9-BE31-728D-A5D4-B1E16CB4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31" y="637875"/>
            <a:ext cx="4419146" cy="258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412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9139161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sz="3500" b="1" dirty="0" err="1"/>
              <a:t>Using</a:t>
            </a:r>
            <a:r>
              <a:rPr lang="fr-FR" sz="3500" b="1" dirty="0"/>
              <a:t> Storage – </a:t>
            </a:r>
            <a:r>
              <a:rPr lang="fr-FR" sz="3500" b="1" dirty="0" err="1"/>
              <a:t>Compute</a:t>
            </a:r>
            <a:r>
              <a:rPr lang="fr-FR" sz="3500" b="1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05521" y="3330321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643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9675-FEE6-FC7F-E5B8-4838DA63D366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8444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 err="1"/>
              <a:t>Recap</a:t>
            </a:r>
            <a:r>
              <a:rPr lang="fr-FR" sz="3600" dirty="0"/>
              <a:t> .. Objective for Distributed Data </a:t>
            </a:r>
            <a:r>
              <a:rPr lang="fr-FR" sz="3600" dirty="0" err="1"/>
              <a:t>Processing</a:t>
            </a:r>
            <a:r>
              <a:rPr lang="fr-FR" sz="3600" dirty="0"/>
              <a:t> Solution: </a:t>
            </a:r>
          </a:p>
          <a:p>
            <a:pPr algn="ctr"/>
            <a:r>
              <a:rPr lang="fr-FR" sz="3600" dirty="0"/>
              <a:t>Use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2F773-D269-CB96-E098-62B17C47F3D8}"/>
              </a:ext>
            </a:extLst>
          </p:cNvPr>
          <p:cNvSpPr/>
          <p:nvPr/>
        </p:nvSpPr>
        <p:spPr>
          <a:xfrm>
            <a:off x="4916796" y="2485071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EABA9E5F-B62F-A237-35CD-E13D2214EF47}"/>
              </a:ext>
            </a:extLst>
          </p:cNvPr>
          <p:cNvSpPr/>
          <p:nvPr/>
        </p:nvSpPr>
        <p:spPr>
          <a:xfrm>
            <a:off x="5736345" y="2499476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D247417-005B-AA90-E21A-2A89D4DABA09}"/>
              </a:ext>
            </a:extLst>
          </p:cNvPr>
          <p:cNvSpPr/>
          <p:nvPr/>
        </p:nvSpPr>
        <p:spPr>
          <a:xfrm>
            <a:off x="5804725" y="255469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DDF2A02C-A607-4FFA-6869-8317C370F1DE}"/>
              </a:ext>
            </a:extLst>
          </p:cNvPr>
          <p:cNvSpPr/>
          <p:nvPr/>
        </p:nvSpPr>
        <p:spPr>
          <a:xfrm>
            <a:off x="5881882" y="260698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7AFCBD1-1499-482C-1C94-9B1B526C0CA3}"/>
              </a:ext>
            </a:extLst>
          </p:cNvPr>
          <p:cNvSpPr/>
          <p:nvPr/>
        </p:nvSpPr>
        <p:spPr>
          <a:xfrm>
            <a:off x="5934708" y="2668753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9BE459-EDF1-FD62-9EF7-5C53E546777C}"/>
              </a:ext>
            </a:extLst>
          </p:cNvPr>
          <p:cNvSpPr/>
          <p:nvPr/>
        </p:nvSpPr>
        <p:spPr>
          <a:xfrm>
            <a:off x="5138118" y="2942860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89B3869-9900-3F58-10F4-B4E24F28BF9D}"/>
              </a:ext>
            </a:extLst>
          </p:cNvPr>
          <p:cNvSpPr/>
          <p:nvPr/>
        </p:nvSpPr>
        <p:spPr>
          <a:xfrm>
            <a:off x="5957667" y="2957265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BDBB9EB-B7C3-0161-B90E-2438EA3F4C9E}"/>
              </a:ext>
            </a:extLst>
          </p:cNvPr>
          <p:cNvSpPr/>
          <p:nvPr/>
        </p:nvSpPr>
        <p:spPr>
          <a:xfrm>
            <a:off x="6026047" y="3012488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11A0FC3B-7067-C237-851F-FCD700684BD2}"/>
              </a:ext>
            </a:extLst>
          </p:cNvPr>
          <p:cNvSpPr/>
          <p:nvPr/>
        </p:nvSpPr>
        <p:spPr>
          <a:xfrm>
            <a:off x="6103204" y="3064771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42D0A01A-4B10-9D5F-693F-409E025EE479}"/>
              </a:ext>
            </a:extLst>
          </p:cNvPr>
          <p:cNvSpPr/>
          <p:nvPr/>
        </p:nvSpPr>
        <p:spPr>
          <a:xfrm>
            <a:off x="6156030" y="312654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37C5CB-77A7-3DC5-89B4-20B0E98CC13A}"/>
              </a:ext>
            </a:extLst>
          </p:cNvPr>
          <p:cNvSpPr/>
          <p:nvPr/>
        </p:nvSpPr>
        <p:spPr>
          <a:xfrm>
            <a:off x="5324312" y="3389539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C3DD0188-96D1-0322-E3CB-415F09E3EEC2}"/>
              </a:ext>
            </a:extLst>
          </p:cNvPr>
          <p:cNvSpPr/>
          <p:nvPr/>
        </p:nvSpPr>
        <p:spPr>
          <a:xfrm>
            <a:off x="6143861" y="3403944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E36E1957-8A5B-9179-3A5E-ED1255BDA929}"/>
              </a:ext>
            </a:extLst>
          </p:cNvPr>
          <p:cNvSpPr/>
          <p:nvPr/>
        </p:nvSpPr>
        <p:spPr>
          <a:xfrm>
            <a:off x="6212241" y="3459167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88E88A9-6E6C-7F0F-C882-A57FD9F53EE5}"/>
              </a:ext>
            </a:extLst>
          </p:cNvPr>
          <p:cNvSpPr/>
          <p:nvPr/>
        </p:nvSpPr>
        <p:spPr>
          <a:xfrm>
            <a:off x="6289398" y="3511450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61F89867-7202-84A4-3E9F-22119CC0C734}"/>
              </a:ext>
            </a:extLst>
          </p:cNvPr>
          <p:cNvSpPr/>
          <p:nvPr/>
        </p:nvSpPr>
        <p:spPr>
          <a:xfrm>
            <a:off x="6342224" y="3573221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B229DC-8684-FC86-203E-EC50FC1BC31B}"/>
              </a:ext>
            </a:extLst>
          </p:cNvPr>
          <p:cNvSpPr/>
          <p:nvPr/>
        </p:nvSpPr>
        <p:spPr>
          <a:xfrm>
            <a:off x="5519990" y="3829658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31ED1B31-EB11-B865-0F35-43C967256265}"/>
              </a:ext>
            </a:extLst>
          </p:cNvPr>
          <p:cNvSpPr/>
          <p:nvPr/>
        </p:nvSpPr>
        <p:spPr>
          <a:xfrm>
            <a:off x="6339539" y="3844063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B31247C-2061-E54E-1836-D86652CDE915}"/>
              </a:ext>
            </a:extLst>
          </p:cNvPr>
          <p:cNvSpPr/>
          <p:nvPr/>
        </p:nvSpPr>
        <p:spPr>
          <a:xfrm>
            <a:off x="6407919" y="3899286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26C20C3E-CF54-28BF-761F-0C74A15C9FA4}"/>
              </a:ext>
            </a:extLst>
          </p:cNvPr>
          <p:cNvSpPr/>
          <p:nvPr/>
        </p:nvSpPr>
        <p:spPr>
          <a:xfrm>
            <a:off x="6485076" y="395156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6FDDE917-DD20-1253-866E-81245261FABC}"/>
              </a:ext>
            </a:extLst>
          </p:cNvPr>
          <p:cNvSpPr/>
          <p:nvPr/>
        </p:nvSpPr>
        <p:spPr>
          <a:xfrm>
            <a:off x="6537902" y="4013340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845604-317A-4053-3E44-EEFBA1780B4A}"/>
              </a:ext>
            </a:extLst>
          </p:cNvPr>
          <p:cNvSpPr/>
          <p:nvPr/>
        </p:nvSpPr>
        <p:spPr>
          <a:xfrm>
            <a:off x="5724804" y="4258587"/>
            <a:ext cx="742392" cy="35943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C976A763-C4B2-D1E5-7DD9-0ED6E0163060}"/>
              </a:ext>
            </a:extLst>
          </p:cNvPr>
          <p:cNvSpPr/>
          <p:nvPr/>
        </p:nvSpPr>
        <p:spPr>
          <a:xfrm>
            <a:off x="6544353" y="4272992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72F63E13-F3D8-C3BB-B4F1-9CD995B88377}"/>
              </a:ext>
            </a:extLst>
          </p:cNvPr>
          <p:cNvSpPr/>
          <p:nvPr/>
        </p:nvSpPr>
        <p:spPr>
          <a:xfrm>
            <a:off x="6612733" y="4328215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B933BC5D-5E21-AF3B-1FAA-73F0DB9DA378}"/>
              </a:ext>
            </a:extLst>
          </p:cNvPr>
          <p:cNvSpPr/>
          <p:nvPr/>
        </p:nvSpPr>
        <p:spPr>
          <a:xfrm>
            <a:off x="6689890" y="4380498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CFC178AE-1D67-6EA1-3CC0-D524457824ED}"/>
              </a:ext>
            </a:extLst>
          </p:cNvPr>
          <p:cNvSpPr/>
          <p:nvPr/>
        </p:nvSpPr>
        <p:spPr>
          <a:xfrm>
            <a:off x="6742716" y="4442269"/>
            <a:ext cx="184822" cy="228109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3BEB651-D3B6-737F-878C-B48E16161331}"/>
              </a:ext>
            </a:extLst>
          </p:cNvPr>
          <p:cNvSpPr/>
          <p:nvPr/>
        </p:nvSpPr>
        <p:spPr>
          <a:xfrm>
            <a:off x="8413165" y="2635507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850A0D5A-6A13-19A0-6609-9586FDB4C5E0}"/>
              </a:ext>
            </a:extLst>
          </p:cNvPr>
          <p:cNvSpPr/>
          <p:nvPr/>
        </p:nvSpPr>
        <p:spPr>
          <a:xfrm>
            <a:off x="7010129" y="3068812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B59E4E99-9FC4-CDA3-9883-E95F056401AA}"/>
              </a:ext>
            </a:extLst>
          </p:cNvPr>
          <p:cNvSpPr/>
          <p:nvPr/>
        </p:nvSpPr>
        <p:spPr>
          <a:xfrm rot="16200000">
            <a:off x="8685461" y="4652961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D50073-5D3C-84A1-1B04-F53A6776A7AF}"/>
              </a:ext>
            </a:extLst>
          </p:cNvPr>
          <p:cNvSpPr txBox="1"/>
          <p:nvPr/>
        </p:nvSpPr>
        <p:spPr>
          <a:xfrm>
            <a:off x="7942757" y="5617564"/>
            <a:ext cx="416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/>
              <a:t>Storage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HDFS </a:t>
            </a:r>
            <a:br>
              <a:rPr lang="fr-FR" sz="2400" dirty="0"/>
            </a:br>
            <a:r>
              <a:rPr lang="fr-FR" sz="2400" dirty="0"/>
              <a:t> Hadoop Distributed File System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74DB965-60D5-D40D-4D1A-D02ACF4BDC72}"/>
              </a:ext>
            </a:extLst>
          </p:cNvPr>
          <p:cNvSpPr/>
          <p:nvPr/>
        </p:nvSpPr>
        <p:spPr>
          <a:xfrm>
            <a:off x="9483342" y="2953477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63CDAA8-D701-ACBA-C090-BCCF6C472903}"/>
              </a:ext>
            </a:extLst>
          </p:cNvPr>
          <p:cNvSpPr/>
          <p:nvPr/>
        </p:nvSpPr>
        <p:spPr>
          <a:xfrm rot="10800000">
            <a:off x="9461122" y="3332004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739C56-CF58-1663-E511-7F3AFBC5B88A}"/>
              </a:ext>
            </a:extLst>
          </p:cNvPr>
          <p:cNvSpPr txBox="1"/>
          <p:nvPr/>
        </p:nvSpPr>
        <p:spPr>
          <a:xfrm>
            <a:off x="10585919" y="2906659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8F33ACF0-448B-1089-3CAE-9E9F95022432}"/>
              </a:ext>
            </a:extLst>
          </p:cNvPr>
          <p:cNvSpPr/>
          <p:nvPr/>
        </p:nvSpPr>
        <p:spPr>
          <a:xfrm>
            <a:off x="3586967" y="3109654"/>
            <a:ext cx="1016780" cy="6145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208758-642F-DDD3-17F3-E80435605653}"/>
              </a:ext>
            </a:extLst>
          </p:cNvPr>
          <p:cNvSpPr/>
          <p:nvPr/>
        </p:nvSpPr>
        <p:spPr>
          <a:xfrm>
            <a:off x="2499673" y="2750219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37D37B58-80F5-2EA6-AE56-AA9AB1AD7030}"/>
              </a:ext>
            </a:extLst>
          </p:cNvPr>
          <p:cNvSpPr/>
          <p:nvPr/>
        </p:nvSpPr>
        <p:spPr>
          <a:xfrm rot="16200000">
            <a:off x="2862900" y="4695693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02C7-0A70-5289-4006-E51DFF231468}"/>
              </a:ext>
            </a:extLst>
          </p:cNvPr>
          <p:cNvSpPr txBox="1"/>
          <p:nvPr/>
        </p:nvSpPr>
        <p:spPr>
          <a:xfrm>
            <a:off x="341462" y="5697785"/>
            <a:ext cx="5111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 Virtual « </a:t>
            </a:r>
            <a:r>
              <a:rPr lang="fr-FR" sz="2400" b="1" dirty="0" err="1"/>
              <a:t>Compute</a:t>
            </a:r>
            <a:r>
              <a:rPr lang="fr-FR" sz="2400" dirty="0"/>
              <a:t> » Resource</a:t>
            </a:r>
          </a:p>
          <a:p>
            <a:r>
              <a:rPr lang="fr-FR" sz="2400" dirty="0"/>
              <a:t>= </a:t>
            </a:r>
            <a:r>
              <a:rPr lang="fr-FR" sz="2400" dirty="0" err="1"/>
              <a:t>Yarn+Oozie</a:t>
            </a:r>
            <a:r>
              <a:rPr lang="fr-FR" sz="2400" dirty="0"/>
              <a:t> (or </a:t>
            </a:r>
            <a:r>
              <a:rPr lang="fr-FR" sz="2400" dirty="0" err="1"/>
              <a:t>Kubernetes</a:t>
            </a:r>
            <a:r>
              <a:rPr lang="fr-FR" sz="2400" dirty="0"/>
              <a:t>)</a:t>
            </a:r>
            <a:br>
              <a:rPr lang="fr-FR" sz="2400" dirty="0"/>
            </a:br>
            <a:r>
              <a:rPr lang="fr-FR" sz="2400" dirty="0"/>
              <a:t> Distributed Container(Process/</a:t>
            </a:r>
            <a:r>
              <a:rPr lang="fr-FR" sz="2400" dirty="0" err="1"/>
              <a:t>Pod</a:t>
            </a:r>
            <a:r>
              <a:rPr lang="fr-FR" sz="2400" dirty="0"/>
              <a:t>) API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D545B72-1132-2502-83BB-A5B9E61BD759}"/>
              </a:ext>
            </a:extLst>
          </p:cNvPr>
          <p:cNvSpPr/>
          <p:nvPr/>
        </p:nvSpPr>
        <p:spPr>
          <a:xfrm>
            <a:off x="1246017" y="2972129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358DFD-0663-8AB2-EAA7-ECF2D057714F}"/>
              </a:ext>
            </a:extLst>
          </p:cNvPr>
          <p:cNvSpPr/>
          <p:nvPr/>
        </p:nvSpPr>
        <p:spPr>
          <a:xfrm rot="10800000">
            <a:off x="1233603" y="344249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FCE4EA-7019-143C-955A-24C6EE606FE7}"/>
              </a:ext>
            </a:extLst>
          </p:cNvPr>
          <p:cNvSpPr txBox="1"/>
          <p:nvPr/>
        </p:nvSpPr>
        <p:spPr>
          <a:xfrm>
            <a:off x="43416" y="2697048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FA9407D-E766-D200-E86A-4BDB812A4F38}"/>
              </a:ext>
            </a:extLst>
          </p:cNvPr>
          <p:cNvSpPr/>
          <p:nvPr/>
        </p:nvSpPr>
        <p:spPr>
          <a:xfrm>
            <a:off x="4664940" y="2419047"/>
            <a:ext cx="2345190" cy="25102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E41B6F28-C8B4-6A61-5BCB-7DD4CC3011D7}"/>
              </a:ext>
            </a:extLst>
          </p:cNvPr>
          <p:cNvSpPr/>
          <p:nvPr/>
        </p:nvSpPr>
        <p:spPr>
          <a:xfrm rot="16200000">
            <a:off x="5663593" y="4107747"/>
            <a:ext cx="371329" cy="258354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85B86-C95F-B43C-6EA9-BC776014EF31}"/>
              </a:ext>
            </a:extLst>
          </p:cNvPr>
          <p:cNvSpPr txBox="1"/>
          <p:nvPr/>
        </p:nvSpPr>
        <p:spPr>
          <a:xfrm>
            <a:off x="5138118" y="5547404"/>
            <a:ext cx="2215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Hidden</a:t>
            </a:r>
            <a:r>
              <a:rPr lang="fr-FR" sz="2400" dirty="0"/>
              <a:t> </a:t>
            </a:r>
            <a:r>
              <a:rPr lang="fr-FR" sz="2400" dirty="0" err="1"/>
              <a:t>physical</a:t>
            </a:r>
            <a:r>
              <a:rPr lang="fr-FR" sz="2400" dirty="0"/>
              <a:t> </a:t>
            </a:r>
          </a:p>
          <a:p>
            <a:r>
              <a:rPr lang="fr-FR" sz="2400" dirty="0" err="1"/>
              <a:t>Resources</a:t>
            </a:r>
            <a:endParaRPr lang="fr-FR" sz="2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9AE779F-32C6-9538-3E03-5ADA94A4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4649" y="3815924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D4B2700-83AF-8301-DF40-E420B4CF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6" y="4685947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row: Down 51">
            <a:extLst>
              <a:ext uri="{FF2B5EF4-FFF2-40B4-BE49-F238E27FC236}">
                <a16:creationId xmlns:a16="http://schemas.microsoft.com/office/drawing/2014/main" id="{B51A4C33-D828-30BA-3338-5684E0C0872F}"/>
              </a:ext>
            </a:extLst>
          </p:cNvPr>
          <p:cNvSpPr/>
          <p:nvPr/>
        </p:nvSpPr>
        <p:spPr>
          <a:xfrm rot="4143038">
            <a:off x="2549316" y="797659"/>
            <a:ext cx="481871" cy="2864605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8F8B7D8E-24D2-EC3C-7F88-9B775F9A7939}"/>
              </a:ext>
            </a:extLst>
          </p:cNvPr>
          <p:cNvSpPr/>
          <p:nvPr/>
        </p:nvSpPr>
        <p:spPr>
          <a:xfrm rot="17545810">
            <a:off x="8518278" y="765564"/>
            <a:ext cx="481871" cy="2864605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68E5DC5-86ED-5BBE-F076-DF2A8318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6" y="4425888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D17AEAC8-DA86-F887-DFC0-2B537769F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134" y="3593349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FFFB84F-CE63-57D5-9763-81FC1AA8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122700" y="4302469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CDFB56D-6AC0-8A6B-A6ED-C2FB196A35E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19573" y="4926281"/>
            <a:ext cx="737484" cy="55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A37624B-A8C2-B8D1-5117-F2B3F3870ADC}"/>
              </a:ext>
            </a:extLst>
          </p:cNvPr>
          <p:cNvSpPr/>
          <p:nvPr/>
        </p:nvSpPr>
        <p:spPr>
          <a:xfrm>
            <a:off x="4681540" y="1379545"/>
            <a:ext cx="2345190" cy="793844"/>
          </a:xfrm>
          <a:prstGeom prst="round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Picture 2" descr="Gear Vector Art, Icons, and Graphics for Free Download">
            <a:extLst>
              <a:ext uri="{FF2B5EF4-FFF2-40B4-BE49-F238E27FC236}">
                <a16:creationId xmlns:a16="http://schemas.microsoft.com/office/drawing/2014/main" id="{4B153DFE-CBF1-8DF7-DBC9-A43F3B16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86" y="1391977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99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8D8E-4912-9588-C472-7B142EB4A093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 err="1"/>
              <a:t>Recap</a:t>
            </a:r>
            <a:r>
              <a:rPr lang="fr-FR" sz="3600" dirty="0"/>
              <a:t> .. Objective for Distributed Data </a:t>
            </a:r>
            <a:r>
              <a:rPr lang="fr-FR" sz="3600" dirty="0" err="1"/>
              <a:t>Processing</a:t>
            </a:r>
            <a:r>
              <a:rPr lang="fr-FR" sz="3600" dirty="0"/>
              <a:t> Solution: </a:t>
            </a:r>
          </a:p>
          <a:p>
            <a:pPr algn="ctr"/>
            <a:r>
              <a:rPr lang="fr-FR" sz="3600" dirty="0"/>
              <a:t>Use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6A0D0F07-63F6-C530-C798-75D8DC81E8CF}"/>
              </a:ext>
            </a:extLst>
          </p:cNvPr>
          <p:cNvSpPr/>
          <p:nvPr/>
        </p:nvSpPr>
        <p:spPr>
          <a:xfrm>
            <a:off x="11121947" y="1737278"/>
            <a:ext cx="777315" cy="1449228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4218CC3-3FE5-6F61-6D09-2C954A214D72}"/>
              </a:ext>
            </a:extLst>
          </p:cNvPr>
          <p:cNvSpPr/>
          <p:nvPr/>
        </p:nvSpPr>
        <p:spPr>
          <a:xfrm rot="16200000">
            <a:off x="10748313" y="5156766"/>
            <a:ext cx="343092" cy="136192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4253C62-AD88-BAD6-5AC1-D07934520E78}"/>
              </a:ext>
            </a:extLst>
          </p:cNvPr>
          <p:cNvSpPr/>
          <p:nvPr/>
        </p:nvSpPr>
        <p:spPr>
          <a:xfrm>
            <a:off x="7273647" y="2136106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EC7C0B6-7AE0-EF8F-49E4-9E741707D85C}"/>
              </a:ext>
            </a:extLst>
          </p:cNvPr>
          <p:cNvSpPr/>
          <p:nvPr/>
        </p:nvSpPr>
        <p:spPr>
          <a:xfrm rot="10800000">
            <a:off x="7251427" y="2514633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005AEE-D1C7-16F5-2ED1-E2CF8801F98B}"/>
              </a:ext>
            </a:extLst>
          </p:cNvPr>
          <p:cNvSpPr txBox="1"/>
          <p:nvPr/>
        </p:nvSpPr>
        <p:spPr>
          <a:xfrm>
            <a:off x="8376224" y="2089288"/>
            <a:ext cx="160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 </a:t>
            </a:r>
            <a:r>
              <a:rPr lang="fr-FR" dirty="0" err="1"/>
              <a:t>Read+Write</a:t>
            </a:r>
            <a:r>
              <a:rPr lang="fr-FR" dirty="0"/>
              <a:t> </a:t>
            </a:r>
          </a:p>
          <a:p>
            <a:r>
              <a:rPr lang="fr-FR" dirty="0"/>
              <a:t>API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FDD88E-6D26-26ED-DECE-AF6376DC5659}"/>
              </a:ext>
            </a:extLst>
          </p:cNvPr>
          <p:cNvSpPr/>
          <p:nvPr/>
        </p:nvSpPr>
        <p:spPr>
          <a:xfrm>
            <a:off x="168224" y="1762375"/>
            <a:ext cx="890482" cy="14241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BC271443-454B-D3BE-7CF3-94E3A2B2C48C}"/>
              </a:ext>
            </a:extLst>
          </p:cNvPr>
          <p:cNvSpPr/>
          <p:nvPr/>
        </p:nvSpPr>
        <p:spPr>
          <a:xfrm rot="16200000">
            <a:off x="1099260" y="4778202"/>
            <a:ext cx="343092" cy="240292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C26FDAC-965E-C8A4-7C35-B86BC934C7C5}"/>
              </a:ext>
            </a:extLst>
          </p:cNvPr>
          <p:cNvSpPr/>
          <p:nvPr/>
        </p:nvSpPr>
        <p:spPr>
          <a:xfrm>
            <a:off x="3486375" y="2106420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F1901C8-E510-7D93-60C2-FFA1B03417F5}"/>
              </a:ext>
            </a:extLst>
          </p:cNvPr>
          <p:cNvSpPr/>
          <p:nvPr/>
        </p:nvSpPr>
        <p:spPr>
          <a:xfrm rot="10800000">
            <a:off x="3473961" y="2576781"/>
            <a:ext cx="1024955" cy="34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3B8988-B0F0-4465-5D0E-EBA2F10228E4}"/>
              </a:ext>
            </a:extLst>
          </p:cNvPr>
          <p:cNvSpPr txBox="1"/>
          <p:nvPr/>
        </p:nvSpPr>
        <p:spPr>
          <a:xfrm>
            <a:off x="2283774" y="1831339"/>
            <a:ext cx="135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Job </a:t>
            </a:r>
          </a:p>
          <a:p>
            <a:r>
              <a:rPr lang="fr-FR" dirty="0"/>
              <a:t>Start/Stop/..</a:t>
            </a:r>
          </a:p>
          <a:p>
            <a:r>
              <a:rPr lang="fr-FR" dirty="0"/>
              <a:t>/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/>
              <a:t>API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DFB048-FBE1-F992-9D2E-767AE1851A2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3416" y="4084735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246C1368-B88D-46DC-94C5-F1F62E4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3" y="4954758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77D45AC3-1048-B3FD-0B15-1953B617BC5C}"/>
              </a:ext>
            </a:extLst>
          </p:cNvPr>
          <p:cNvSpPr/>
          <p:nvPr/>
        </p:nvSpPr>
        <p:spPr>
          <a:xfrm rot="5400000">
            <a:off x="1411189" y="1904907"/>
            <a:ext cx="481871" cy="961346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B3B0A054-1AA5-DB2F-9610-CC98DA1C6416}"/>
              </a:ext>
            </a:extLst>
          </p:cNvPr>
          <p:cNvSpPr/>
          <p:nvPr/>
        </p:nvSpPr>
        <p:spPr>
          <a:xfrm rot="16200000">
            <a:off x="10212998" y="1868208"/>
            <a:ext cx="481871" cy="968207"/>
          </a:xfrm>
          <a:prstGeom prst="downArrow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C2C9880-9139-50A4-F198-AA9154F9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9343" y="4694699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19F41F2B-3756-15E8-90D1-E547ADC5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134" y="3593349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EE6992-B125-B2F1-63EA-9475846C7DC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122700" y="4302469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E2535F-49EC-94CE-C5D6-F17E9492AFE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19573" y="4926281"/>
            <a:ext cx="737484" cy="55225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0195FFE-518A-AF02-75C3-DA6DE3A70E6D}"/>
              </a:ext>
            </a:extLst>
          </p:cNvPr>
          <p:cNvSpPr/>
          <p:nvPr/>
        </p:nvSpPr>
        <p:spPr>
          <a:xfrm>
            <a:off x="4794291" y="2085232"/>
            <a:ext cx="2345190" cy="793844"/>
          </a:xfrm>
          <a:prstGeom prst="round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0" name="Picture 2" descr="Gear Vector Art, Icons, and Graphics for Free Download">
            <a:extLst>
              <a:ext uri="{FF2B5EF4-FFF2-40B4-BE49-F238E27FC236}">
                <a16:creationId xmlns:a16="http://schemas.microsoft.com/office/drawing/2014/main" id="{4D2CD1EA-3CC3-4D7B-C526-6FF59C09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37" y="2097664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6835EB0-0A48-E358-FF4C-F83A6AED4CCA}"/>
              </a:ext>
            </a:extLst>
          </p:cNvPr>
          <p:cNvSpPr txBox="1"/>
          <p:nvPr/>
        </p:nvSpPr>
        <p:spPr>
          <a:xfrm>
            <a:off x="133992" y="6196709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Compute</a:t>
            </a:r>
            <a:r>
              <a:rPr lang="fr-FR" b="1" dirty="0"/>
              <a:t> </a:t>
            </a:r>
            <a:r>
              <a:rPr lang="fr-FR" dirty="0"/>
              <a:t>ONLY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F3C89E-0C79-0102-A4A2-46FE53FA1319}"/>
              </a:ext>
            </a:extLst>
          </p:cNvPr>
          <p:cNvSpPr txBox="1"/>
          <p:nvPr/>
        </p:nvSpPr>
        <p:spPr>
          <a:xfrm>
            <a:off x="9411040" y="6196917"/>
            <a:ext cx="245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Storage </a:t>
            </a:r>
            <a:r>
              <a:rPr lang="fr-FR" dirty="0"/>
              <a:t>ONLY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3406B8B6-58E1-2750-CB22-46AE60E65721}"/>
              </a:ext>
            </a:extLst>
          </p:cNvPr>
          <p:cNvSpPr/>
          <p:nvPr/>
        </p:nvSpPr>
        <p:spPr>
          <a:xfrm rot="16200000">
            <a:off x="3623539" y="3530389"/>
            <a:ext cx="343092" cy="154416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7DAD468E-A400-ADDE-F054-F02847F8F2B3}"/>
              </a:ext>
            </a:extLst>
          </p:cNvPr>
          <p:cNvSpPr/>
          <p:nvPr/>
        </p:nvSpPr>
        <p:spPr>
          <a:xfrm rot="16200000">
            <a:off x="7851962" y="3530388"/>
            <a:ext cx="343092" cy="154416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02F7CD-2929-F362-F8BE-D17E2289DE4F}"/>
              </a:ext>
            </a:extLst>
          </p:cNvPr>
          <p:cNvSpPr txBox="1"/>
          <p:nvPr/>
        </p:nvSpPr>
        <p:spPr>
          <a:xfrm>
            <a:off x="2788552" y="4510910"/>
            <a:ext cx="2420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Use API</a:t>
            </a:r>
          </a:p>
          <a:p>
            <a:r>
              <a:rPr lang="fr-FR" dirty="0"/>
              <a:t>For </a:t>
            </a:r>
            <a:r>
              <a:rPr lang="fr-FR" b="1" dirty="0" err="1"/>
              <a:t>Compute</a:t>
            </a:r>
            <a:r>
              <a:rPr lang="fr-FR" b="1" dirty="0"/>
              <a:t>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468D61-2A97-E706-B537-E9ECF5EC8F2C}"/>
              </a:ext>
            </a:extLst>
          </p:cNvPr>
          <p:cNvSpPr txBox="1"/>
          <p:nvPr/>
        </p:nvSpPr>
        <p:spPr>
          <a:xfrm>
            <a:off x="7098484" y="4447512"/>
            <a:ext cx="2267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Use API</a:t>
            </a:r>
          </a:p>
          <a:p>
            <a:r>
              <a:rPr lang="fr-FR" dirty="0"/>
              <a:t>For </a:t>
            </a:r>
            <a:r>
              <a:rPr lang="fr-FR" b="1" dirty="0"/>
              <a:t>Storage </a:t>
            </a:r>
            <a:r>
              <a:rPr lang="fr-FR" dirty="0" err="1"/>
              <a:t>Resources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939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olvo Trucks : Jean-Claude Van Damme fait le grand écart! -  Automotive-Marketing">
            <a:extLst>
              <a:ext uri="{FF2B5EF4-FFF2-40B4-BE49-F238E27FC236}">
                <a16:creationId xmlns:a16="http://schemas.microsoft.com/office/drawing/2014/main" id="{F71C5B94-5E74-F434-9370-ABF6115D3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79" y="1645030"/>
            <a:ext cx="4222145" cy="278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C208221-CE3C-0E8E-40A7-F6952221A8B6}"/>
              </a:ext>
            </a:extLst>
          </p:cNvPr>
          <p:cNvSpPr/>
          <p:nvPr/>
        </p:nvSpPr>
        <p:spPr>
          <a:xfrm>
            <a:off x="2206170" y="2636761"/>
            <a:ext cx="1030515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0F0D308-60BA-07FA-D217-DA0EECB4F08C}"/>
              </a:ext>
            </a:extLst>
          </p:cNvPr>
          <p:cNvSpPr/>
          <p:nvPr/>
        </p:nvSpPr>
        <p:spPr>
          <a:xfrm flipH="1">
            <a:off x="8379581" y="2636760"/>
            <a:ext cx="948266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7885B-C313-7F17-2E13-25C9CC0D39D0}"/>
              </a:ext>
            </a:extLst>
          </p:cNvPr>
          <p:cNvSpPr txBox="1"/>
          <p:nvPr/>
        </p:nvSpPr>
        <p:spPr>
          <a:xfrm>
            <a:off x="387048" y="2252284"/>
            <a:ext cx="1993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Compute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Cluster </a:t>
            </a:r>
          </a:p>
          <a:p>
            <a:r>
              <a:rPr lang="fr-FR" sz="2400" dirty="0"/>
              <a:t>&gt;= 200 servers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398D9-9F2F-5167-2768-DEE3A6F4D19A}"/>
              </a:ext>
            </a:extLst>
          </p:cNvPr>
          <p:cNvSpPr txBox="1"/>
          <p:nvPr/>
        </p:nvSpPr>
        <p:spPr>
          <a:xfrm>
            <a:off x="9684204" y="2252284"/>
            <a:ext cx="2080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Storage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&gt;= 3 </a:t>
            </a:r>
            <a:r>
              <a:rPr lang="fr-FR" sz="2400" dirty="0" err="1"/>
              <a:t>Peta</a:t>
            </a:r>
            <a:r>
              <a:rPr lang="fr-FR" sz="2400" dirty="0"/>
              <a:t> bytes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46734CE-2D39-E066-23E3-B9A9A3241C11}"/>
              </a:ext>
            </a:extLst>
          </p:cNvPr>
          <p:cNvSpPr/>
          <p:nvPr/>
        </p:nvSpPr>
        <p:spPr>
          <a:xfrm rot="16200000">
            <a:off x="5717418" y="4447418"/>
            <a:ext cx="602344" cy="64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896BC-FB02-9D8A-8413-006AEE55E1CC}"/>
              </a:ext>
            </a:extLst>
          </p:cNvPr>
          <p:cNvSpPr txBox="1"/>
          <p:nvPr/>
        </p:nvSpPr>
        <p:spPr>
          <a:xfrm>
            <a:off x="4668745" y="5249332"/>
            <a:ext cx="2785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Your</a:t>
            </a:r>
            <a:r>
              <a:rPr lang="fr-FR" sz="2400" dirty="0"/>
              <a:t> Data </a:t>
            </a:r>
            <a:r>
              <a:rPr lang="fr-FR" sz="2400" dirty="0" err="1"/>
              <a:t>Processing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1F6B06-FFA0-5C84-0ABF-22B80617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7048" y="4565770"/>
            <a:ext cx="1590964" cy="10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64C2B9D-30AC-D118-2C8E-452EBAD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45" y="5435793"/>
            <a:ext cx="781087" cy="7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2E876-DBF8-863F-DD1C-617C4615D8A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442975" y="5175734"/>
            <a:ext cx="1188719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A Beginners' Guide to Apache Hadoop's HDFS - Analytics Vidhya">
            <a:extLst>
              <a:ext uri="{FF2B5EF4-FFF2-40B4-BE49-F238E27FC236}">
                <a16:creationId xmlns:a16="http://schemas.microsoft.com/office/drawing/2014/main" id="{7587BF23-2B31-E44C-7291-8E553A51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591" y="4372282"/>
            <a:ext cx="2457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42159-4C56-B101-A58B-191108A5840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079157" y="5081402"/>
            <a:ext cx="1348069" cy="73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4D1AAE-D525-0472-C1E2-FB8301A1EB3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9976030" y="5705214"/>
            <a:ext cx="737484" cy="55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Gear Vector Art, Icons, and Graphics for Free Download">
            <a:extLst>
              <a:ext uri="{FF2B5EF4-FFF2-40B4-BE49-F238E27FC236}">
                <a16:creationId xmlns:a16="http://schemas.microsoft.com/office/drawing/2014/main" id="{FBDDA154-D9AF-BBEB-38DC-AC84110A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01" y="5763848"/>
            <a:ext cx="767283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E49E70B-4E9F-BF62-01B8-EE936EA90A97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/>
              <a:t>Data </a:t>
            </a:r>
            <a:r>
              <a:rPr lang="fr-FR" sz="3600" dirty="0" err="1"/>
              <a:t>Processing</a:t>
            </a:r>
            <a:r>
              <a:rPr lang="fr-FR" sz="3600" dirty="0"/>
              <a:t> = </a:t>
            </a:r>
            <a:r>
              <a:rPr lang="fr-FR" sz="3600" dirty="0" err="1"/>
              <a:t>using</a:t>
            </a:r>
            <a:r>
              <a:rPr lang="fr-FR" sz="3600" dirty="0"/>
              <a:t> </a:t>
            </a:r>
            <a:r>
              <a:rPr lang="fr-FR" sz="3600" dirty="0" err="1"/>
              <a:t>Compute</a:t>
            </a:r>
            <a:r>
              <a:rPr lang="fr-FR" sz="3600" dirty="0"/>
              <a:t>  + Storage APIs</a:t>
            </a:r>
          </a:p>
        </p:txBody>
      </p:sp>
    </p:spTree>
    <p:extLst>
      <p:ext uri="{BB962C8B-B14F-4D97-AF65-F5344CB8AC3E}">
        <p14:creationId xmlns:p14="http://schemas.microsoft.com/office/powerpoint/2010/main" val="2351468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Jean-Claude Van Damme fait le grand écart entre 2 camions en mouvement -  Paperblog | Marketing viral, Marketing de contenu, Faire le grand écart">
            <a:extLst>
              <a:ext uri="{FF2B5EF4-FFF2-40B4-BE49-F238E27FC236}">
                <a16:creationId xmlns:a16="http://schemas.microsoft.com/office/drawing/2014/main" id="{B20D3F2F-0542-4331-7ADF-76EE1FC6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537" y="1662718"/>
            <a:ext cx="7564967" cy="397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592555-D95B-EBF3-E04B-0AAECD8FD4BC}"/>
              </a:ext>
            </a:extLst>
          </p:cNvPr>
          <p:cNvSpPr txBox="1"/>
          <p:nvPr/>
        </p:nvSpPr>
        <p:spPr>
          <a:xfrm>
            <a:off x="2931885" y="686190"/>
            <a:ext cx="7422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3"/>
              </a:rPr>
              <a:t>https://www.youtube.com/watch?v=YVAVugfnW6Y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869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F914-E139-3ADA-D038-FED651C70891}"/>
              </a:ext>
            </a:extLst>
          </p:cNvPr>
          <p:cNvSpPr txBox="1">
            <a:spLocks/>
          </p:cNvSpPr>
          <p:nvPr/>
        </p:nvSpPr>
        <p:spPr>
          <a:xfrm>
            <a:off x="43416" y="137862"/>
            <a:ext cx="12148584" cy="13958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dirty="0"/>
              <a:t>Spoiler </a:t>
            </a:r>
            <a:r>
              <a:rPr lang="fr-FR" sz="5400" dirty="0" err="1"/>
              <a:t>Alert</a:t>
            </a:r>
            <a:r>
              <a:rPr lang="fr-FR" sz="5400" dirty="0"/>
              <a:t> … Data </a:t>
            </a:r>
            <a:r>
              <a:rPr lang="fr-FR" sz="5400" dirty="0" err="1"/>
              <a:t>Processing</a:t>
            </a:r>
            <a:r>
              <a:rPr lang="fr-FR" sz="5400" dirty="0"/>
              <a:t> in Spark</a:t>
            </a:r>
          </a:p>
        </p:txBody>
      </p:sp>
      <p:pic>
        <p:nvPicPr>
          <p:cNvPr id="3" name="Picture 2" descr="Gear Vector Art, Icons, and Graphics for Free Download">
            <a:extLst>
              <a:ext uri="{FF2B5EF4-FFF2-40B4-BE49-F238E27FC236}">
                <a16:creationId xmlns:a16="http://schemas.microsoft.com/office/drawing/2014/main" id="{C6295E6D-8C40-0F87-C8BD-FCFDC3968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81" y="2631822"/>
            <a:ext cx="1668947" cy="16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s 3">
            <a:extLst>
              <a:ext uri="{FF2B5EF4-FFF2-40B4-BE49-F238E27FC236}">
                <a16:creationId xmlns:a16="http://schemas.microsoft.com/office/drawing/2014/main" id="{14444DB7-91E6-B7A4-DF78-B567AC398E92}"/>
              </a:ext>
            </a:extLst>
          </p:cNvPr>
          <p:cNvSpPr/>
          <p:nvPr/>
        </p:nvSpPr>
        <p:spPr>
          <a:xfrm>
            <a:off x="3788228" y="3062514"/>
            <a:ext cx="1253067" cy="87085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46E8586B-94A2-1BE8-B767-F975A05A8F3D}"/>
              </a:ext>
            </a:extLst>
          </p:cNvPr>
          <p:cNvSpPr/>
          <p:nvPr/>
        </p:nvSpPr>
        <p:spPr>
          <a:xfrm>
            <a:off x="8589610" y="2992361"/>
            <a:ext cx="909562" cy="101116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8" descr="Apache Spark — Wikipédia">
            <a:extLst>
              <a:ext uri="{FF2B5EF4-FFF2-40B4-BE49-F238E27FC236}">
                <a16:creationId xmlns:a16="http://schemas.microsoft.com/office/drawing/2014/main" id="{02419DDB-11AF-8402-44E8-28E92EC43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620" y="2454783"/>
            <a:ext cx="3205665" cy="166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90FD0-2968-18A5-7E3B-BA80EBFD5CB1}"/>
              </a:ext>
            </a:extLst>
          </p:cNvPr>
          <p:cNvSpPr txBox="1"/>
          <p:nvPr/>
        </p:nvSpPr>
        <p:spPr>
          <a:xfrm>
            <a:off x="9782740" y="1330860"/>
            <a:ext cx="1842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Your</a:t>
            </a:r>
            <a:r>
              <a:rPr lang="fr-FR" sz="2800" dirty="0"/>
              <a:t> Code: </a:t>
            </a:r>
          </a:p>
        </p:txBody>
      </p:sp>
      <p:pic>
        <p:nvPicPr>
          <p:cNvPr id="8" name="Picture 24" descr="Java (langage) — Wikipédia">
            <a:extLst>
              <a:ext uri="{FF2B5EF4-FFF2-40B4-BE49-F238E27FC236}">
                <a16:creationId xmlns:a16="http://schemas.microsoft.com/office/drawing/2014/main" id="{A87623FE-49BF-101F-1967-3AE24B03E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21" y="1854080"/>
            <a:ext cx="853257" cy="158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SQL file symbol icon">
            <a:extLst>
              <a:ext uri="{FF2B5EF4-FFF2-40B4-BE49-F238E27FC236}">
                <a16:creationId xmlns:a16="http://schemas.microsoft.com/office/drawing/2014/main" id="{53E6219D-AA6C-6C02-BB8B-A870AB2A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219" y="3576564"/>
            <a:ext cx="1239406" cy="123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Scala (langage) — Wikipédia">
            <a:extLst>
              <a:ext uri="{FF2B5EF4-FFF2-40B4-BE49-F238E27FC236}">
                <a16:creationId xmlns:a16="http://schemas.microsoft.com/office/drawing/2014/main" id="{AB5DF619-6BB6-69D0-9492-55432315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219" y="5225772"/>
            <a:ext cx="1192847" cy="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 descr="Python-Logo-PNG-Image - Indigo.amsterdam">
            <a:extLst>
              <a:ext uri="{FF2B5EF4-FFF2-40B4-BE49-F238E27FC236}">
                <a16:creationId xmlns:a16="http://schemas.microsoft.com/office/drawing/2014/main" id="{E20F4F2F-DF0F-CF3F-EDB3-718B39645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378" y="5715145"/>
            <a:ext cx="1398098" cy="6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01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426" y="347942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16" y="109239"/>
            <a:ext cx="10515600" cy="215038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Spark </a:t>
            </a:r>
            <a:r>
              <a:rPr lang="fr-FR" dirty="0" err="1"/>
              <a:t>Core</a:t>
            </a:r>
            <a:br>
              <a:rPr lang="fr-FR" dirty="0"/>
            </a:br>
            <a:r>
              <a:rPr lang="fr-FR" sz="4400" dirty="0" err="1"/>
              <a:t>Unified</a:t>
            </a:r>
            <a:r>
              <a:rPr lang="fr-FR" sz="4400" dirty="0"/>
              <a:t> Engine… </a:t>
            </a:r>
            <a:r>
              <a:rPr lang="fr-FR" sz="4400" dirty="0" err="1"/>
              <a:t>using</a:t>
            </a:r>
            <a:r>
              <a:rPr lang="fr-FR" sz="4400" dirty="0"/>
              <a:t> </a:t>
            </a:r>
            <a:r>
              <a:rPr lang="fr-FR" sz="4400" dirty="0" err="1"/>
              <a:t>Compute</a:t>
            </a:r>
            <a:r>
              <a:rPr lang="fr-FR" sz="4400" dirty="0"/>
              <a:t>  + Storage APIs</a:t>
            </a:r>
            <a:br>
              <a:rPr lang="fr-FR" sz="4400" dirty="0"/>
            </a:br>
            <a:br>
              <a:rPr lang="fr-FR" dirty="0"/>
            </a:br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66735" y="346817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935" y="356371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804044" y="374757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99281" y="340873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71213" y="373609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57841" y="356082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48991" y="373609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9" y="294506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2" y="411688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151" y="439321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31" y="278952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" y="492459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6" y="496718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3" y="357006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ar Vector Art, Icons, and Graphics for Free Download">
            <a:extLst>
              <a:ext uri="{FF2B5EF4-FFF2-40B4-BE49-F238E27FC236}">
                <a16:creationId xmlns:a16="http://schemas.microsoft.com/office/drawing/2014/main" id="{BB19F12F-D72A-7D3B-3A0D-A1EC9AE2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71" y="2070952"/>
            <a:ext cx="1257518" cy="12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4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9139161" cy="4862436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sz="2800" b="1" dirty="0"/>
              <a:t>Evolution of Hardware – Softwares – Hadoop </a:t>
            </a:r>
            <a:r>
              <a:rPr lang="fr-FR" sz="2800" b="1" dirty="0" err="1"/>
              <a:t>Ecosystem</a:t>
            </a:r>
            <a:r>
              <a:rPr lang="fr-FR" sz="2800" b="1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323274" y="3465788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30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DB01-2766-62D5-9C8F-DF7D365B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3" y="23777"/>
            <a:ext cx="11247363" cy="1325563"/>
          </a:xfrm>
        </p:spPr>
        <p:txBody>
          <a:bodyPr>
            <a:normAutofit/>
          </a:bodyPr>
          <a:lstStyle/>
          <a:p>
            <a:r>
              <a:rPr lang="fr-FR" dirty="0"/>
              <a:t>Hardware Evolutions…  =&gt; Architecture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3CEFC-8833-2B8E-BD35-5837D700A2E9}"/>
              </a:ext>
            </a:extLst>
          </p:cNvPr>
          <p:cNvSpPr txBox="1"/>
          <p:nvPr/>
        </p:nvSpPr>
        <p:spPr>
          <a:xfrm>
            <a:off x="876903" y="1403047"/>
            <a:ext cx="1089336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HDD = Hard Disk  (</a:t>
            </a:r>
            <a:r>
              <a:rPr lang="fr-FR" sz="2400" dirty="0" err="1"/>
              <a:t>magnetic</a:t>
            </a:r>
            <a:r>
              <a:rPr lang="fr-FR" sz="2400" dirty="0"/>
              <a:t> + </a:t>
            </a:r>
            <a:r>
              <a:rPr lang="fr-FR" sz="2400" dirty="0" err="1"/>
              <a:t>disks</a:t>
            </a:r>
            <a:r>
              <a:rPr lang="fr-FR" sz="2400" dirty="0"/>
              <a:t> rotation)  =&gt;   slow « </a:t>
            </a:r>
            <a:r>
              <a:rPr lang="fr-FR" sz="2400" dirty="0" err="1"/>
              <a:t>seek</a:t>
            </a:r>
            <a:r>
              <a:rPr lang="fr-FR" sz="2400" dirty="0"/>
              <a:t> » to position</a:t>
            </a:r>
          </a:p>
          <a:p>
            <a:r>
              <a:rPr lang="fr-FR" sz="2400" dirty="0"/>
              <a:t>SSD =&gt; no more « </a:t>
            </a:r>
            <a:r>
              <a:rPr lang="fr-FR" sz="2400" dirty="0" err="1"/>
              <a:t>seek</a:t>
            </a:r>
            <a:r>
              <a:rPr lang="fr-FR" sz="2400" dirty="0"/>
              <a:t> » </a:t>
            </a:r>
            <a:r>
              <a:rPr lang="fr-FR" sz="2400" dirty="0" err="1"/>
              <a:t>problem</a:t>
            </a:r>
            <a:r>
              <a:rPr lang="fr-FR" sz="2400" dirty="0"/>
              <a:t>, </a:t>
            </a:r>
            <a:r>
              <a:rPr lang="fr-FR" sz="2400" dirty="0" err="1"/>
              <a:t>so</a:t>
            </a:r>
            <a:r>
              <a:rPr lang="fr-FR" sz="2400" dirty="0"/>
              <a:t> NO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locally</a:t>
            </a:r>
            <a:r>
              <a:rPr lang="fr-FR" sz="2400" dirty="0"/>
              <a:t> cache data in RAM</a:t>
            </a:r>
          </a:p>
          <a:p>
            <a:r>
              <a:rPr lang="fr-FR" sz="2400" dirty="0"/>
              <a:t>             and </a:t>
            </a:r>
            <a:r>
              <a:rPr lang="fr-FR" sz="2400" dirty="0" err="1"/>
              <a:t>huge</a:t>
            </a:r>
            <a:r>
              <a:rPr lang="fr-FR" sz="2400" dirty="0"/>
              <a:t> </a:t>
            </a:r>
            <a:r>
              <a:rPr lang="fr-FR" sz="2400" dirty="0" err="1"/>
              <a:t>read</a:t>
            </a:r>
            <a:r>
              <a:rPr lang="fr-FR" sz="2400" dirty="0"/>
              <a:t> Go per second</a:t>
            </a:r>
          </a:p>
          <a:p>
            <a:endParaRPr lang="fr-FR" sz="2400" dirty="0"/>
          </a:p>
          <a:p>
            <a:r>
              <a:rPr lang="fr-FR" sz="2400" dirty="0"/>
              <a:t>Disk </a:t>
            </a:r>
            <a:r>
              <a:rPr lang="fr-FR" sz="2400" dirty="0" err="1"/>
              <a:t>connectivity</a:t>
            </a:r>
            <a:r>
              <a:rPr lang="fr-FR" sz="2400" dirty="0"/>
              <a:t> to </a:t>
            </a:r>
            <a:r>
              <a:rPr lang="fr-FR" sz="2400" dirty="0" err="1"/>
              <a:t>motherboard</a:t>
            </a:r>
            <a:r>
              <a:rPr lang="fr-FR" sz="2400" dirty="0"/>
              <a:t> =&gt;  HDI &lt; SCSI &lt; SATA &lt; …PCI </a:t>
            </a:r>
            <a:r>
              <a:rPr lang="fr-FR" sz="2400" dirty="0" err="1"/>
              <a:t>Nvme</a:t>
            </a:r>
            <a:r>
              <a:rPr lang="fr-FR" sz="2400" dirty="0"/>
              <a:t> …</a:t>
            </a:r>
          </a:p>
          <a:p>
            <a:r>
              <a:rPr lang="fr-FR" sz="2400" dirty="0"/>
              <a:t>             Google « </a:t>
            </a:r>
            <a:r>
              <a:rPr lang="fr-FR" sz="2400" dirty="0" err="1"/>
              <a:t>nvme</a:t>
            </a:r>
            <a:r>
              <a:rPr lang="fr-FR" sz="2400" dirty="0"/>
              <a:t> vs </a:t>
            </a:r>
            <a:r>
              <a:rPr lang="fr-FR" sz="2400" dirty="0" err="1"/>
              <a:t>sata</a:t>
            </a:r>
            <a:r>
              <a:rPr lang="fr-FR" sz="2400" dirty="0"/>
              <a:t> </a:t>
            </a:r>
            <a:r>
              <a:rPr lang="fr-FR" sz="2400" dirty="0" err="1"/>
              <a:t>ssd</a:t>
            </a:r>
            <a:r>
              <a:rPr lang="fr-FR" sz="2400" dirty="0"/>
              <a:t> </a:t>
            </a:r>
            <a:r>
              <a:rPr lang="fr-FR" sz="2400" dirty="0" err="1"/>
              <a:t>bandwidth</a:t>
            </a:r>
            <a:r>
              <a:rPr lang="fr-FR" sz="2400" dirty="0"/>
              <a:t> »</a:t>
            </a:r>
          </a:p>
          <a:p>
            <a:r>
              <a:rPr lang="fr-FR" sz="2400" dirty="0"/>
              <a:t>             SSD + </a:t>
            </a:r>
            <a:r>
              <a:rPr lang="fr-FR" sz="2400" dirty="0" err="1"/>
              <a:t>NvMe</a:t>
            </a:r>
            <a:r>
              <a:rPr lang="fr-FR" sz="2400" dirty="0"/>
              <a:t> =&gt; HUGE </a:t>
            </a:r>
            <a:r>
              <a:rPr lang="fr-FR" sz="2400" dirty="0" err="1"/>
              <a:t>bandwith</a:t>
            </a:r>
            <a:r>
              <a:rPr lang="fr-FR" sz="2400" dirty="0"/>
              <a:t> … &gt; 4Go per seconds</a:t>
            </a:r>
          </a:p>
          <a:p>
            <a:r>
              <a:rPr lang="fr-FR" sz="2400" dirty="0"/>
              <a:t>                  ( </a:t>
            </a:r>
            <a:r>
              <a:rPr lang="fr-FR" sz="2400" dirty="0" err="1"/>
              <a:t>maybe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network </a:t>
            </a:r>
            <a:r>
              <a:rPr lang="fr-FR" sz="2400" dirty="0" err="1"/>
              <a:t>card</a:t>
            </a:r>
            <a:r>
              <a:rPr lang="fr-FR" sz="2400" dirty="0"/>
              <a:t> support?)</a:t>
            </a:r>
          </a:p>
          <a:p>
            <a:endParaRPr lang="fr-FR" sz="2400" dirty="0"/>
          </a:p>
          <a:p>
            <a:r>
              <a:rPr lang="fr-FR" sz="2400" dirty="0"/>
              <a:t>Network </a:t>
            </a:r>
            <a:r>
              <a:rPr lang="fr-FR" sz="2400" dirty="0" err="1"/>
              <a:t>cards</a:t>
            </a:r>
            <a:r>
              <a:rPr lang="fr-FR" sz="2400" dirty="0"/>
              <a:t> … 10Go/s  … </a:t>
            </a:r>
            <a:r>
              <a:rPr lang="fr-FR" sz="2400" dirty="0" err="1"/>
              <a:t>fiber</a:t>
            </a:r>
            <a:r>
              <a:rPr lang="fr-FR" sz="2400" dirty="0"/>
              <a:t> </a:t>
            </a:r>
            <a:r>
              <a:rPr lang="fr-FR" sz="2400" dirty="0" err="1"/>
              <a:t>channel</a:t>
            </a:r>
            <a:r>
              <a:rPr lang="fr-FR" sz="2400" dirty="0"/>
              <a:t> 100Go/s</a:t>
            </a:r>
          </a:p>
          <a:p>
            <a:r>
              <a:rPr lang="fr-FR" sz="2400" dirty="0"/>
              <a:t>	So </a:t>
            </a:r>
            <a:r>
              <a:rPr lang="fr-FR" sz="2400" dirty="0" err="1"/>
              <a:t>downloading</a:t>
            </a:r>
            <a:r>
              <a:rPr lang="fr-FR" sz="2400" dirty="0"/>
              <a:t> HUGE file for Full scan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OK !!</a:t>
            </a:r>
          </a:p>
          <a:p>
            <a:r>
              <a:rPr lang="fr-FR" sz="2400" dirty="0"/>
              <a:t>             </a:t>
            </a:r>
            <a:r>
              <a:rPr lang="fr-FR" sz="2400" b="1" dirty="0"/>
              <a:t>No more </a:t>
            </a:r>
            <a:r>
              <a:rPr lang="fr-FR" sz="2400" b="1" dirty="0" err="1"/>
              <a:t>need</a:t>
            </a:r>
            <a:r>
              <a:rPr lang="fr-FR" sz="2400" b="1" dirty="0"/>
              <a:t> to cache in local RAM, no </a:t>
            </a:r>
            <a:r>
              <a:rPr lang="fr-FR" sz="2400" b="1" dirty="0" err="1"/>
              <a:t>need</a:t>
            </a:r>
            <a:r>
              <a:rPr lang="fr-FR" sz="2400" b="1" dirty="0"/>
              <a:t> to </a:t>
            </a:r>
            <a:r>
              <a:rPr lang="fr-FR" sz="2400" b="1" dirty="0" err="1"/>
              <a:t>collocate</a:t>
            </a:r>
            <a:r>
              <a:rPr lang="fr-FR" sz="2400" b="1" dirty="0"/>
              <a:t> program </a:t>
            </a:r>
            <a:r>
              <a:rPr lang="fr-FR" sz="2400" b="1" dirty="0" err="1"/>
              <a:t>near</a:t>
            </a:r>
            <a:r>
              <a:rPr lang="fr-FR" sz="2400" b="1" dirty="0"/>
              <a:t> data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23967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9FE9-C1A2-E019-6BD7-18C235E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90" y="2167343"/>
            <a:ext cx="10515600" cy="209099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How Softwares </a:t>
            </a:r>
            <a:r>
              <a:rPr lang="fr-FR" dirty="0" err="1"/>
              <a:t>evolve</a:t>
            </a:r>
            <a:r>
              <a:rPr lang="fr-FR" dirty="0"/>
              <a:t>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ones</a:t>
            </a:r>
            <a:r>
              <a:rPr lang="fr-FR" dirty="0"/>
              <a:t> to use </a:t>
            </a:r>
            <a:r>
              <a:rPr lang="fr-FR" dirty="0" err="1"/>
              <a:t>today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1834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ECD2-BEBA-6439-8CEE-53D6A803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About You … </a:t>
            </a:r>
            <a:br>
              <a:rPr lang="fr-FR" dirty="0"/>
            </a:br>
            <a:r>
              <a:rPr lang="fr-FR" dirty="0"/>
              <a:t>Quick Survey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46E80-7A52-DDB4-A963-89AB9A812633}"/>
              </a:ext>
            </a:extLst>
          </p:cNvPr>
          <p:cNvSpPr txBox="1"/>
          <p:nvPr/>
        </p:nvSpPr>
        <p:spPr>
          <a:xfrm>
            <a:off x="3688672" y="2272684"/>
            <a:ext cx="603165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Raise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Hands…</a:t>
            </a:r>
          </a:p>
          <a:p>
            <a:endParaRPr lang="fr-FR" sz="2400" dirty="0"/>
          </a:p>
          <a:p>
            <a:r>
              <a:rPr lang="fr-FR" sz="2400" dirty="0"/>
              <a:t>You are </a:t>
            </a:r>
            <a:r>
              <a:rPr lang="fr-FR" sz="2400" dirty="0" err="1"/>
              <a:t>developper</a:t>
            </a:r>
            <a:r>
              <a:rPr lang="fr-FR" sz="2400" dirty="0"/>
              <a:t> ?    </a:t>
            </a:r>
          </a:p>
          <a:p>
            <a:endParaRPr lang="fr-FR" sz="2400" dirty="0"/>
          </a:p>
          <a:p>
            <a:r>
              <a:rPr lang="fr-FR" sz="2400" dirty="0"/>
              <a:t>In Java ? SQL ?</a:t>
            </a:r>
          </a:p>
          <a:p>
            <a:endParaRPr lang="fr-FR" sz="2400" dirty="0"/>
          </a:p>
          <a:p>
            <a:r>
              <a:rPr lang="fr-FR" sz="2400" dirty="0"/>
              <a:t>You know Hadoop / </a:t>
            </a:r>
            <a:r>
              <a:rPr lang="fr-FR" sz="2400" dirty="0" err="1"/>
              <a:t>Hdfs</a:t>
            </a:r>
            <a:r>
              <a:rPr lang="fr-FR" sz="2400" dirty="0"/>
              <a:t> / Spark ?</a:t>
            </a:r>
          </a:p>
          <a:p>
            <a:endParaRPr lang="fr-FR" sz="2400" dirty="0"/>
          </a:p>
          <a:p>
            <a:r>
              <a:rPr lang="fr-FR" sz="2400" dirty="0"/>
              <a:t>You </a:t>
            </a:r>
            <a:r>
              <a:rPr lang="fr-FR" sz="2400" dirty="0" err="1"/>
              <a:t>want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Data </a:t>
            </a:r>
            <a:r>
              <a:rPr lang="fr-FR" sz="2400" dirty="0" err="1"/>
              <a:t>Engineer</a:t>
            </a:r>
            <a:r>
              <a:rPr lang="fr-FR" sz="2400" dirty="0"/>
              <a:t> / Data </a:t>
            </a:r>
            <a:r>
              <a:rPr lang="fr-FR" sz="2400" dirty="0" err="1"/>
              <a:t>Scientist</a:t>
            </a:r>
            <a:r>
              <a:rPr lang="fr-FR" sz="24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97799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E67F-BB4E-47F8-A959-07907A5D2D14}"/>
              </a:ext>
            </a:extLst>
          </p:cNvPr>
          <p:cNvSpPr txBox="1">
            <a:spLocks/>
          </p:cNvSpPr>
          <p:nvPr/>
        </p:nvSpPr>
        <p:spPr>
          <a:xfrm>
            <a:off x="215" y="-30589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Hadoop </a:t>
            </a:r>
            <a:r>
              <a:rPr lang="fr-FR" sz="5321" dirty="0" err="1">
                <a:solidFill>
                  <a:sysClr val="windowText" lastClr="000000"/>
                </a:solidFill>
              </a:rPr>
              <a:t>Ecosystem</a:t>
            </a:r>
            <a:r>
              <a:rPr lang="fr-FR" sz="5321" dirty="0">
                <a:solidFill>
                  <a:sysClr val="windowText" lastClr="000000"/>
                </a:solidFill>
              </a:rPr>
              <a:t> « Explosion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436F1-93C1-4620-88FF-6C7CDA7B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2" y="884343"/>
            <a:ext cx="10988239" cy="57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329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9721-285D-40B3-9058-00C3208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Spark (</a:t>
            </a:r>
            <a:r>
              <a:rPr lang="fr-FR" dirty="0" err="1"/>
              <a:t>Recent</a:t>
            </a:r>
            <a:r>
              <a:rPr lang="fr-FR" dirty="0"/>
              <a:t>) </a:t>
            </a:r>
            <a:r>
              <a:rPr lang="fr-FR" dirty="0" err="1"/>
              <a:t>History</a:t>
            </a:r>
            <a:r>
              <a:rPr lang="fr-FR" dirty="0"/>
              <a:t> &amp; </a:t>
            </a:r>
            <a:r>
              <a:rPr lang="fr-FR" dirty="0" err="1"/>
              <a:t>Ancestors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AD73F8F-B96E-4C3A-8B71-E9ACDA380287}"/>
              </a:ext>
            </a:extLst>
          </p:cNvPr>
          <p:cNvSpPr/>
          <p:nvPr/>
        </p:nvSpPr>
        <p:spPr>
          <a:xfrm>
            <a:off x="889855" y="1762016"/>
            <a:ext cx="5582911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F9C89-0903-4862-A464-6FEFE0FA75AF}"/>
              </a:ext>
            </a:extLst>
          </p:cNvPr>
          <p:cNvSpPr txBox="1"/>
          <p:nvPr/>
        </p:nvSpPr>
        <p:spPr>
          <a:xfrm>
            <a:off x="621461" y="2126955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2002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@Google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5DCE6-D6E7-457D-ADEE-4FF973A598F8}"/>
              </a:ext>
            </a:extLst>
          </p:cNvPr>
          <p:cNvSpPr txBox="1"/>
          <p:nvPr/>
        </p:nvSpPr>
        <p:spPr>
          <a:xfrm>
            <a:off x="1751533" y="2169864"/>
            <a:ext cx="169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2004</a:t>
            </a:r>
            <a:r>
              <a:rPr lang="fr-FR" dirty="0"/>
              <a:t>  Google </a:t>
            </a:r>
          </a:p>
          <a:p>
            <a:r>
              <a:rPr lang="fr-FR" dirty="0"/>
              <a:t>Paper </a:t>
            </a:r>
            <a:r>
              <a:rPr lang="fr-FR" dirty="0" err="1"/>
              <a:t>published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9E70-1DE4-4215-B974-1D51ED036A2E}"/>
              </a:ext>
            </a:extLst>
          </p:cNvPr>
          <p:cNvSpPr txBox="1"/>
          <p:nvPr/>
        </p:nvSpPr>
        <p:spPr>
          <a:xfrm>
            <a:off x="5877251" y="2153885"/>
            <a:ext cx="292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2014</a:t>
            </a:r>
            <a:r>
              <a:rPr lang="fr-FR" dirty="0"/>
              <a:t> Google</a:t>
            </a:r>
          </a:p>
          <a:p>
            <a:r>
              <a:rPr lang="fr-FR" dirty="0"/>
              <a:t>No more </a:t>
            </a:r>
            <a:r>
              <a:rPr lang="fr-FR" dirty="0" err="1"/>
              <a:t>used</a:t>
            </a:r>
            <a:r>
              <a:rPr lang="fr-FR" dirty="0"/>
              <a:t> of MapReduce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6D9F58-C2EB-4F61-BC7E-2D130BFFC257}"/>
              </a:ext>
            </a:extLst>
          </p:cNvPr>
          <p:cNvSpPr/>
          <p:nvPr/>
        </p:nvSpPr>
        <p:spPr>
          <a:xfrm>
            <a:off x="2820341" y="3427615"/>
            <a:ext cx="551132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67BAD-4AC1-44CC-A71E-83004C2B8857}"/>
              </a:ext>
            </a:extLst>
          </p:cNvPr>
          <p:cNvSpPr txBox="1"/>
          <p:nvPr/>
        </p:nvSpPr>
        <p:spPr>
          <a:xfrm>
            <a:off x="2411776" y="3750780"/>
            <a:ext cx="253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2006</a:t>
            </a:r>
            <a:r>
              <a:rPr lang="fr-FR" dirty="0"/>
              <a:t>  @Yahoo</a:t>
            </a:r>
          </a:p>
          <a:p>
            <a:r>
              <a:rPr lang="fr-FR" dirty="0"/>
              <a:t>Hadoop 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DD4AC-7942-4C7B-A8D3-2DF3266077D0}"/>
              </a:ext>
            </a:extLst>
          </p:cNvPr>
          <p:cNvSpPr txBox="1"/>
          <p:nvPr/>
        </p:nvSpPr>
        <p:spPr>
          <a:xfrm>
            <a:off x="8320325" y="3218315"/>
            <a:ext cx="35259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2021</a:t>
            </a:r>
            <a:r>
              <a:rPr lang="fr-FR" dirty="0"/>
              <a:t> MapReduce bashing </a:t>
            </a:r>
          </a:p>
          <a:p>
            <a:r>
              <a:rPr lang="fr-FR" dirty="0"/>
              <a:t>… HDFS &amp; Hadoop </a:t>
            </a:r>
            <a:r>
              <a:rPr lang="fr-FR" dirty="0" err="1"/>
              <a:t>also</a:t>
            </a:r>
            <a:endParaRPr lang="fr-FR" dirty="0"/>
          </a:p>
          <a:p>
            <a:r>
              <a:rPr lang="fr-FR" dirty="0" err="1"/>
              <a:t>HortonWork</a:t>
            </a:r>
            <a:r>
              <a:rPr lang="fr-FR" dirty="0"/>
              <a:t> </a:t>
            </a:r>
            <a:r>
              <a:rPr lang="fr-FR" dirty="0" err="1"/>
              <a:t>bought</a:t>
            </a:r>
            <a:r>
              <a:rPr lang="fr-FR" dirty="0"/>
              <a:t> by Cloudera</a:t>
            </a:r>
            <a:br>
              <a:rPr lang="fr-FR" dirty="0"/>
            </a:br>
            <a:r>
              <a:rPr lang="fr-FR" dirty="0" err="1"/>
              <a:t>HDInsight</a:t>
            </a:r>
            <a:r>
              <a:rPr lang="fr-FR" dirty="0"/>
              <a:t> @Azure…very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r>
              <a:rPr lang="fr-FR" dirty="0"/>
              <a:t>      ..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abandonned</a:t>
            </a:r>
            <a:endParaRPr lang="fr-FR" dirty="0"/>
          </a:p>
          <a:p>
            <a:endParaRPr lang="fr-FR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7B9C61-9D58-4430-B436-7331490D2E6A}"/>
              </a:ext>
            </a:extLst>
          </p:cNvPr>
          <p:cNvSpPr/>
          <p:nvPr/>
        </p:nvSpPr>
        <p:spPr>
          <a:xfrm>
            <a:off x="4787899" y="5457787"/>
            <a:ext cx="507153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FDAA9-DEF0-4A4F-9EF9-D268CF5E929D}"/>
              </a:ext>
            </a:extLst>
          </p:cNvPr>
          <p:cNvSpPr txBox="1"/>
          <p:nvPr/>
        </p:nvSpPr>
        <p:spPr>
          <a:xfrm>
            <a:off x="4430613" y="575132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2010</a:t>
            </a:r>
            <a:r>
              <a:rPr lang="fr-FR" dirty="0"/>
              <a:t> Spark </a:t>
            </a:r>
            <a:r>
              <a:rPr lang="fr-FR" dirty="0" err="1"/>
              <a:t>paper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06F17-EC4A-437B-A339-EAA580BA47FB}"/>
              </a:ext>
            </a:extLst>
          </p:cNvPr>
          <p:cNvSpPr txBox="1"/>
          <p:nvPr/>
        </p:nvSpPr>
        <p:spPr>
          <a:xfrm>
            <a:off x="5056153" y="3746388"/>
            <a:ext cx="15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2012</a:t>
            </a:r>
            <a:r>
              <a:rPr lang="fr-FR" dirty="0"/>
              <a:t>  </a:t>
            </a:r>
            <a:r>
              <a:rPr lang="fr-FR" dirty="0" err="1"/>
              <a:t>Yarn</a:t>
            </a:r>
            <a:r>
              <a:rPr lang="fr-FR" dirty="0"/>
              <a:t> (v2)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D3B78-D620-4C9E-871B-1A688874EE76}"/>
              </a:ext>
            </a:extLst>
          </p:cNvPr>
          <p:cNvSpPr txBox="1"/>
          <p:nvPr/>
        </p:nvSpPr>
        <p:spPr>
          <a:xfrm>
            <a:off x="3439875" y="4354377"/>
            <a:ext cx="268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2008</a:t>
            </a:r>
            <a:r>
              <a:rPr lang="fr-FR" dirty="0"/>
              <a:t> Apache Open-Source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0AB88-D909-4751-9CC6-766B14F90487}"/>
              </a:ext>
            </a:extLst>
          </p:cNvPr>
          <p:cNvSpPr txBox="1"/>
          <p:nvPr/>
        </p:nvSpPr>
        <p:spPr>
          <a:xfrm>
            <a:off x="1425179" y="1516429"/>
            <a:ext cx="15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MapReduce @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F8FC5-A53C-44E0-89AD-917DA1CD41D0}"/>
              </a:ext>
            </a:extLst>
          </p:cNvPr>
          <p:cNvSpPr txBox="1"/>
          <p:nvPr/>
        </p:nvSpPr>
        <p:spPr>
          <a:xfrm>
            <a:off x="6344081" y="5758005"/>
            <a:ext cx="23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2013</a:t>
            </a:r>
            <a:r>
              <a:rPr lang="fr-FR" dirty="0"/>
              <a:t> Apache top-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68A00-0A20-464C-A502-F008DA5C1810}"/>
              </a:ext>
            </a:extLst>
          </p:cNvPr>
          <p:cNvSpPr txBox="1"/>
          <p:nvPr/>
        </p:nvSpPr>
        <p:spPr>
          <a:xfrm>
            <a:off x="8712484" y="6247247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2020</a:t>
            </a:r>
          </a:p>
          <a:p>
            <a:r>
              <a:rPr lang="fr-FR" b="1" dirty="0"/>
              <a:t>Spark on K8s</a:t>
            </a:r>
            <a:endParaRPr lang="fr-FR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0EC993-201A-41CE-ABF4-EEA1474162E8}"/>
              </a:ext>
            </a:extLst>
          </p:cNvPr>
          <p:cNvSpPr/>
          <p:nvPr/>
        </p:nvSpPr>
        <p:spPr>
          <a:xfrm>
            <a:off x="10103240" y="5176396"/>
            <a:ext cx="831460" cy="98310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67D0C-17E5-4429-8A57-5181168167C8}"/>
              </a:ext>
            </a:extLst>
          </p:cNvPr>
          <p:cNvSpPr txBox="1"/>
          <p:nvPr/>
        </p:nvSpPr>
        <p:spPr>
          <a:xfrm>
            <a:off x="10218794" y="5317067"/>
            <a:ext cx="77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??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1649FD-DB62-4AEA-95F0-529E4064BBAD}"/>
              </a:ext>
            </a:extLst>
          </p:cNvPr>
          <p:cNvSpPr txBox="1"/>
          <p:nvPr/>
        </p:nvSpPr>
        <p:spPr>
          <a:xfrm>
            <a:off x="7057469" y="6261783"/>
            <a:ext cx="127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2015 </a:t>
            </a:r>
          </a:p>
          <a:p>
            <a:r>
              <a:rPr lang="fr-FR" dirty="0" err="1"/>
              <a:t>Kubernetes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F7E4A8-C541-4CE2-ADBB-61D03984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0" y="6414519"/>
            <a:ext cx="380112" cy="3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bsolescence Of Hadoop Seen As Investment Opportunity">
            <a:extLst>
              <a:ext uri="{FF2B5EF4-FFF2-40B4-BE49-F238E27FC236}">
                <a16:creationId xmlns:a16="http://schemas.microsoft.com/office/drawing/2014/main" id="{930E53C3-C2B3-4E4B-ABF9-681D1FC5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29" y="3053235"/>
            <a:ext cx="2738967" cy="7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Spark — Wikipédia">
            <a:extLst>
              <a:ext uri="{FF2B5EF4-FFF2-40B4-BE49-F238E27FC236}">
                <a16:creationId xmlns:a16="http://schemas.microsoft.com/office/drawing/2014/main" id="{5F1C8055-9A63-4348-8A45-26DD28D1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92" y="4791935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bot — Wikipédia">
            <a:extLst>
              <a:ext uri="{FF2B5EF4-FFF2-40B4-BE49-F238E27FC236}">
                <a16:creationId xmlns:a16="http://schemas.microsoft.com/office/drawing/2014/main" id="{5D8D4190-7159-4945-A026-8936E3B0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17" y="1435418"/>
            <a:ext cx="1378549" cy="4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reign and modern challenges of the Message Passing Interface (MPI): A  discussion with Dr. Torsten Hoefler. - XRDSXRDS">
            <a:extLst>
              <a:ext uri="{FF2B5EF4-FFF2-40B4-BE49-F238E27FC236}">
                <a16:creationId xmlns:a16="http://schemas.microsoft.com/office/drawing/2014/main" id="{8EF65E9A-7CFE-4FA8-9E84-00574AC3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4740128"/>
            <a:ext cx="1418579" cy="4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21265F-EFA5-4F5A-B0D0-194B67D19D0E}"/>
              </a:ext>
            </a:extLst>
          </p:cNvPr>
          <p:cNvSpPr txBox="1"/>
          <p:nvPr/>
        </p:nvSpPr>
        <p:spPr>
          <a:xfrm>
            <a:off x="-51988" y="5160150"/>
            <a:ext cx="316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1995 </a:t>
            </a:r>
            <a:r>
              <a:rPr lang="fr-FR" dirty="0"/>
              <a:t>Message Passing Interface</a:t>
            </a:r>
          </a:p>
        </p:txBody>
      </p:sp>
    </p:spTree>
    <p:extLst>
      <p:ext uri="{BB962C8B-B14F-4D97-AF65-F5344CB8AC3E}">
        <p14:creationId xmlns:p14="http://schemas.microsoft.com/office/powerpoint/2010/main" val="4290668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Kubernetes, c'est quoi ?">
            <a:extLst>
              <a:ext uri="{FF2B5EF4-FFF2-40B4-BE49-F238E27FC236}">
                <a16:creationId xmlns:a16="http://schemas.microsoft.com/office/drawing/2014/main" id="{E34CC05A-722A-21E3-A727-4552FD1A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518" y="3098592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Looking At Apache Kafka for Azure HDInsight | API Streaming | API Friends">
            <a:extLst>
              <a:ext uri="{FF2B5EF4-FFF2-40B4-BE49-F238E27FC236}">
                <a16:creationId xmlns:a16="http://schemas.microsoft.com/office/drawing/2014/main" id="{FD0AC926-CCDF-A9AD-AF2D-D69C14DD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37" y="3097540"/>
            <a:ext cx="1480971" cy="10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loudera | Experts en plateforme de données d'entreprise">
            <a:extLst>
              <a:ext uri="{FF2B5EF4-FFF2-40B4-BE49-F238E27FC236}">
                <a16:creationId xmlns:a16="http://schemas.microsoft.com/office/drawing/2014/main" id="{03135FA4-DDD3-C78E-C0D2-BF56FB1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019" y="5140027"/>
            <a:ext cx="1628222" cy="8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96D66-7B26-8974-F3D2-0A69BBD1890A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0777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 err="1">
                <a:solidFill>
                  <a:sysClr val="windowText" lastClr="000000"/>
                </a:solidFill>
              </a:rPr>
              <a:t>Datalake</a:t>
            </a:r>
            <a:r>
              <a:rPr lang="fr-FR" sz="5321" dirty="0">
                <a:solidFill>
                  <a:sysClr val="windowText" lastClr="000000"/>
                </a:solidFill>
              </a:rPr>
              <a:t> </a:t>
            </a:r>
            <a:r>
              <a:rPr lang="fr-FR" sz="5321" dirty="0" err="1">
                <a:solidFill>
                  <a:sysClr val="windowText" lastClr="000000"/>
                </a:solidFill>
              </a:rPr>
              <a:t>History</a:t>
            </a:r>
            <a:r>
              <a:rPr lang="fr-FR" sz="5321" dirty="0">
                <a:solidFill>
                  <a:sysClr val="windowText" lastClr="000000"/>
                </a:solidFill>
              </a:rPr>
              <a:t> At SG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75956A-29FE-B2B0-D6E1-1B4B83089A0D}"/>
              </a:ext>
            </a:extLst>
          </p:cNvPr>
          <p:cNvSpPr/>
          <p:nvPr/>
        </p:nvSpPr>
        <p:spPr>
          <a:xfrm>
            <a:off x="1357687" y="2346807"/>
            <a:ext cx="740354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D11A339-426E-74BA-5E7A-AF26B88FCD0B}"/>
              </a:ext>
            </a:extLst>
          </p:cNvPr>
          <p:cNvSpPr/>
          <p:nvPr/>
        </p:nvSpPr>
        <p:spPr>
          <a:xfrm>
            <a:off x="7837690" y="4026273"/>
            <a:ext cx="2579478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BA12A0A-7586-520F-4D42-D6F8376366A2}"/>
              </a:ext>
            </a:extLst>
          </p:cNvPr>
          <p:cNvSpPr/>
          <p:nvPr/>
        </p:nvSpPr>
        <p:spPr>
          <a:xfrm>
            <a:off x="9606516" y="5667452"/>
            <a:ext cx="77194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839B0-782C-D90F-425A-CF7FE0E6E32D}"/>
              </a:ext>
            </a:extLst>
          </p:cNvPr>
          <p:cNvSpPr txBox="1"/>
          <p:nvPr/>
        </p:nvSpPr>
        <p:spPr>
          <a:xfrm>
            <a:off x="1137683" y="1591464"/>
            <a:ext cx="1356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~8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endParaRPr lang="fr-FR" dirty="0"/>
          </a:p>
          <a:p>
            <a:r>
              <a:rPr lang="fr-FR" dirty="0"/>
              <a:t>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18543-E045-F91E-F849-09B85775FDE5}"/>
              </a:ext>
            </a:extLst>
          </p:cNvPr>
          <p:cNvSpPr txBox="1"/>
          <p:nvPr/>
        </p:nvSpPr>
        <p:spPr>
          <a:xfrm>
            <a:off x="1073888" y="2711747"/>
            <a:ext cx="171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</a:t>
            </a:r>
            <a:r>
              <a:rPr lang="fr-FR" dirty="0" err="1"/>
              <a:t>BigData</a:t>
            </a:r>
            <a:br>
              <a:rPr lang="fr-FR" dirty="0"/>
            </a:br>
            <a:r>
              <a:rPr lang="fr-FR" dirty="0"/>
              <a:t> cluster at SGCIB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FE935-9B84-A755-10CC-ED1461C29D87}"/>
              </a:ext>
            </a:extLst>
          </p:cNvPr>
          <p:cNvSpPr txBox="1"/>
          <p:nvPr/>
        </p:nvSpPr>
        <p:spPr>
          <a:xfrm>
            <a:off x="2935831" y="2691371"/>
            <a:ext cx="2627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major PROD </a:t>
            </a:r>
            <a:r>
              <a:rPr lang="fr-FR" dirty="0" err="1"/>
              <a:t>projects</a:t>
            </a:r>
            <a:r>
              <a:rPr lang="fr-FR" dirty="0"/>
              <a:t>:</a:t>
            </a:r>
          </a:p>
          <a:p>
            <a:r>
              <a:rPr lang="fr-FR" dirty="0"/>
              <a:t>- </a:t>
            </a:r>
            <a:r>
              <a:rPr lang="fr-FR" dirty="0" err="1"/>
              <a:t>MiFid</a:t>
            </a:r>
            <a:r>
              <a:rPr lang="fr-FR" dirty="0"/>
              <a:t> reports (all </a:t>
            </a:r>
            <a:r>
              <a:rPr lang="fr-FR" dirty="0" err="1"/>
              <a:t>trades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Var Risk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93B7F-139B-EB3F-7E6D-DDA210EA2D3D}"/>
              </a:ext>
            </a:extLst>
          </p:cNvPr>
          <p:cNvSpPr txBox="1"/>
          <p:nvPr/>
        </p:nvSpPr>
        <p:spPr>
          <a:xfrm>
            <a:off x="5630435" y="2691371"/>
            <a:ext cx="151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 150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E5137-AE3F-36BA-6AE8-62CC98240710}"/>
              </a:ext>
            </a:extLst>
          </p:cNvPr>
          <p:cNvSpPr txBox="1"/>
          <p:nvPr/>
        </p:nvSpPr>
        <p:spPr>
          <a:xfrm>
            <a:off x="6485894" y="1293902"/>
            <a:ext cx="2842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~2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(2020)</a:t>
            </a:r>
          </a:p>
          <a:p>
            <a:r>
              <a:rPr lang="fr-FR" dirty="0" err="1"/>
              <a:t>Decision</a:t>
            </a:r>
            <a:r>
              <a:rPr lang="fr-FR" dirty="0"/>
              <a:t> to </a:t>
            </a:r>
            <a:r>
              <a:rPr lang="fr-FR" dirty="0" err="1"/>
              <a:t>migrate</a:t>
            </a:r>
            <a:r>
              <a:rPr lang="fr-FR" dirty="0"/>
              <a:t> to Azure</a:t>
            </a:r>
          </a:p>
          <a:p>
            <a:r>
              <a:rPr lang="fr-FR" dirty="0"/>
              <a:t> + </a:t>
            </a:r>
            <a:r>
              <a:rPr lang="fr-FR" dirty="0" err="1"/>
              <a:t>Dismantle</a:t>
            </a:r>
            <a:r>
              <a:rPr lang="fr-FR" dirty="0"/>
              <a:t> On-Prem</a:t>
            </a:r>
          </a:p>
        </p:txBody>
      </p:sp>
      <p:pic>
        <p:nvPicPr>
          <p:cNvPr id="20482" name="Picture 2" descr="Hortonworks - Wikipedia">
            <a:extLst>
              <a:ext uri="{FF2B5EF4-FFF2-40B4-BE49-F238E27FC236}">
                <a16:creationId xmlns:a16="http://schemas.microsoft.com/office/drawing/2014/main" id="{D291FC5E-8642-C7C5-102E-6FEB192A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36" y="1417710"/>
            <a:ext cx="1596434" cy="5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BB2A3AC-9115-E277-2638-01DD60DCF059}"/>
              </a:ext>
            </a:extLst>
          </p:cNvPr>
          <p:cNvSpPr/>
          <p:nvPr/>
        </p:nvSpPr>
        <p:spPr>
          <a:xfrm>
            <a:off x="8963248" y="2326431"/>
            <a:ext cx="729412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F851967-BE27-5083-0C80-DEC59B61F6B6}"/>
              </a:ext>
            </a:extLst>
          </p:cNvPr>
          <p:cNvSpPr/>
          <p:nvPr/>
        </p:nvSpPr>
        <p:spPr>
          <a:xfrm>
            <a:off x="10764038" y="2067032"/>
            <a:ext cx="580557" cy="8671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A6583-BB12-9204-F0D6-AC3E078A9A02}"/>
              </a:ext>
            </a:extLst>
          </p:cNvPr>
          <p:cNvSpPr txBox="1"/>
          <p:nvPr/>
        </p:nvSpPr>
        <p:spPr>
          <a:xfrm>
            <a:off x="10795435" y="1381549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</a:t>
            </a:r>
            <a:r>
              <a:rPr lang="fr-FR" dirty="0"/>
              <a:t> 2022</a:t>
            </a:r>
          </a:p>
          <a:p>
            <a:r>
              <a:rPr lang="fr-FR" dirty="0"/>
              <a:t>OFF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5C86892-A32D-1920-30B6-D3680F80182E}"/>
              </a:ext>
            </a:extLst>
          </p:cNvPr>
          <p:cNvSpPr/>
          <p:nvPr/>
        </p:nvSpPr>
        <p:spPr>
          <a:xfrm>
            <a:off x="6742536" y="4026273"/>
            <a:ext cx="1095153" cy="3649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199CA-8A54-9B12-897C-69A6618F83B1}"/>
              </a:ext>
            </a:extLst>
          </p:cNvPr>
          <p:cNvSpPr txBox="1"/>
          <p:nvPr/>
        </p:nvSpPr>
        <p:spPr>
          <a:xfrm>
            <a:off x="7607508" y="4360248"/>
            <a:ext cx="3239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 1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(2021)</a:t>
            </a:r>
          </a:p>
          <a:p>
            <a:r>
              <a:rPr lang="fr-FR" dirty="0"/>
              <a:t>&gt;= 100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migrate</a:t>
            </a:r>
            <a:r>
              <a:rPr lang="fr-FR" dirty="0"/>
              <a:t> to Azure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57363D-7C0E-1688-6635-7055ECFACE93}"/>
              </a:ext>
            </a:extLst>
          </p:cNvPr>
          <p:cNvSpPr txBox="1"/>
          <p:nvPr/>
        </p:nvSpPr>
        <p:spPr>
          <a:xfrm>
            <a:off x="8431618" y="5929038"/>
            <a:ext cx="2525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Internal</a:t>
            </a:r>
            <a:r>
              <a:rPr lang="fr-FR" dirty="0"/>
              <a:t> Re-</a:t>
            </a:r>
            <a:r>
              <a:rPr lang="fr-FR" dirty="0" err="1"/>
              <a:t>organizations</a:t>
            </a:r>
            <a:endParaRPr lang="fr-FR" dirty="0"/>
          </a:p>
          <a:p>
            <a:r>
              <a:rPr lang="fr-FR" dirty="0" err="1"/>
              <a:t>Another</a:t>
            </a:r>
            <a:r>
              <a:rPr lang="fr-FR" dirty="0"/>
              <a:t> Cluster..</a:t>
            </a:r>
          </a:p>
        </p:txBody>
      </p:sp>
      <p:pic>
        <p:nvPicPr>
          <p:cNvPr id="20488" name="Picture 8" descr="Problème sur Azure, est-ce en maintenance? | Downdetector">
            <a:extLst>
              <a:ext uri="{FF2B5EF4-FFF2-40B4-BE49-F238E27FC236}">
                <a16:creationId xmlns:a16="http://schemas.microsoft.com/office/drawing/2014/main" id="{CD280D2B-11B8-176D-E55D-0585AEA2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299" y="3306665"/>
            <a:ext cx="2161898" cy="62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Apache Spark — Wikipédia">
            <a:extLst>
              <a:ext uri="{FF2B5EF4-FFF2-40B4-BE49-F238E27FC236}">
                <a16:creationId xmlns:a16="http://schemas.microsoft.com/office/drawing/2014/main" id="{E8528613-4651-E945-4537-6A890B65E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14" y="1993530"/>
            <a:ext cx="870394" cy="45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ache Spark — Wikipédia">
            <a:extLst>
              <a:ext uri="{FF2B5EF4-FFF2-40B4-BE49-F238E27FC236}">
                <a16:creationId xmlns:a16="http://schemas.microsoft.com/office/drawing/2014/main" id="{A59F602B-55CB-2324-E820-24DFD9954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59" y="3520694"/>
            <a:ext cx="863650" cy="4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pache Spark — Wikipédia">
            <a:extLst>
              <a:ext uri="{FF2B5EF4-FFF2-40B4-BE49-F238E27FC236}">
                <a16:creationId xmlns:a16="http://schemas.microsoft.com/office/drawing/2014/main" id="{A43264CA-837D-03FF-1B21-1E14F191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463" y="5564097"/>
            <a:ext cx="771943" cy="40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ache Spark — Wikipédia">
            <a:extLst>
              <a:ext uri="{FF2B5EF4-FFF2-40B4-BE49-F238E27FC236}">
                <a16:creationId xmlns:a16="http://schemas.microsoft.com/office/drawing/2014/main" id="{0F64C389-BD9A-D9A6-F3A0-00789BE9A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038" y="3505211"/>
            <a:ext cx="863650" cy="4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436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A99A-7AFA-91D2-EAE4-53B05BED0D42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72527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Point in </a:t>
            </a:r>
            <a:r>
              <a:rPr lang="fr-FR" sz="5321" dirty="0" err="1">
                <a:solidFill>
                  <a:sysClr val="windowText" lastClr="000000"/>
                </a:solidFill>
              </a:rPr>
              <a:t>common</a:t>
            </a:r>
            <a:endParaRPr lang="fr-FR" sz="5321" dirty="0">
              <a:solidFill>
                <a:sysClr val="windowText" lastClr="000000"/>
              </a:solidFill>
            </a:endParaRPr>
          </a:p>
          <a:p>
            <a:r>
              <a:rPr lang="fr-FR" sz="5321" dirty="0" err="1">
                <a:solidFill>
                  <a:sysClr val="windowText" lastClr="000000"/>
                </a:solidFill>
              </a:rPr>
              <a:t>Despite</a:t>
            </a:r>
            <a:r>
              <a:rPr lang="fr-FR" sz="5321" dirty="0">
                <a:solidFill>
                  <a:sysClr val="windowText" lastClr="000000"/>
                </a:solidFill>
              </a:rPr>
              <a:t> all changes</a:t>
            </a:r>
          </a:p>
        </p:txBody>
      </p:sp>
      <p:pic>
        <p:nvPicPr>
          <p:cNvPr id="3" name="Picture 8" descr="Apache Spark — Wikipédia">
            <a:extLst>
              <a:ext uri="{FF2B5EF4-FFF2-40B4-BE49-F238E27FC236}">
                <a16:creationId xmlns:a16="http://schemas.microsoft.com/office/drawing/2014/main" id="{CA9634A3-1117-B18A-148D-6A92C6C4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17" y="2532418"/>
            <a:ext cx="2075977" cy="107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51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48" y="3673215"/>
            <a:ext cx="3774948" cy="11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4801865" y="5994953"/>
            <a:ext cx="1063112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b="1" dirty="0"/>
              <a:t>2006</a:t>
            </a:r>
            <a:endParaRPr lang="fr-FR" sz="2903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CBA26-D2DF-4D7E-A3DA-892E36704D05}"/>
              </a:ext>
            </a:extLst>
          </p:cNvPr>
          <p:cNvSpPr txBox="1"/>
          <p:nvPr/>
        </p:nvSpPr>
        <p:spPr>
          <a:xfrm>
            <a:off x="2899517" y="1114138"/>
            <a:ext cx="8479565" cy="2697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dirty="0" err="1"/>
              <a:t>Commodity</a:t>
            </a:r>
            <a:r>
              <a:rPr lang="fr-FR" sz="3386" dirty="0"/>
              <a:t> Hardwares (datacenters): </a:t>
            </a:r>
          </a:p>
          <a:p>
            <a:r>
              <a:rPr lang="fr-FR" sz="3386" dirty="0" err="1"/>
              <a:t>Only</a:t>
            </a:r>
            <a:r>
              <a:rPr lang="fr-FR" sz="3386" dirty="0"/>
              <a:t> HDD + RAM</a:t>
            </a:r>
          </a:p>
          <a:p>
            <a:r>
              <a:rPr lang="fr-FR" sz="3386" b="1" dirty="0"/>
              <a:t>Data </a:t>
            </a:r>
            <a:r>
              <a:rPr lang="fr-FR" sz="3386" b="1" dirty="0" err="1"/>
              <a:t>Locality</a:t>
            </a:r>
            <a:r>
              <a:rPr lang="fr-FR" sz="3386" b="1" dirty="0"/>
              <a:t> </a:t>
            </a:r>
            <a:r>
              <a:rPr lang="fr-FR" sz="3386" dirty="0"/>
              <a:t>:  </a:t>
            </a:r>
            <a:r>
              <a:rPr lang="fr-FR" sz="3386" dirty="0" err="1"/>
              <a:t>co</a:t>
            </a:r>
            <a:r>
              <a:rPr lang="fr-FR" sz="3386" dirty="0"/>
              <a:t>-host   Storage </a:t>
            </a:r>
            <a:r>
              <a:rPr lang="fr-FR" sz="3386" dirty="0" err="1"/>
              <a:t>near</a:t>
            </a:r>
            <a:r>
              <a:rPr lang="fr-FR" sz="3386" dirty="0"/>
              <a:t> </a:t>
            </a:r>
            <a:r>
              <a:rPr lang="fr-FR" sz="3386" dirty="0" err="1"/>
              <a:t>Compute</a:t>
            </a:r>
            <a:endParaRPr lang="fr-FR" sz="3386" dirty="0"/>
          </a:p>
          <a:p>
            <a:r>
              <a:rPr lang="fr-FR" sz="3386" dirty="0"/>
              <a:t>use RAM to cache</a:t>
            </a:r>
          </a:p>
          <a:p>
            <a:r>
              <a:rPr lang="fr-FR" sz="3386" dirty="0" err="1"/>
              <a:t>avoid</a:t>
            </a:r>
            <a:r>
              <a:rPr lang="fr-FR" sz="3386" dirty="0"/>
              <a:t> network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9716928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9523941" y="6032174"/>
            <a:ext cx="941283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b="1" dirty="0"/>
              <a:t>2020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5111612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215" y="-30589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MapReduce @Yahoo = Hadoop .. 2006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8702910" y="4482793"/>
            <a:ext cx="2579039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Think</a:t>
            </a:r>
            <a:r>
              <a:rPr lang="fr-FR" sz="2903" dirty="0"/>
              <a:t> </a:t>
            </a:r>
            <a:r>
              <a:rPr lang="fr-FR" sz="2903" dirty="0" err="1"/>
              <a:t>different</a:t>
            </a:r>
            <a:r>
              <a:rPr lang="fr-FR" sz="2903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71523" y="1902961"/>
            <a:ext cx="2057038" cy="187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Constraint</a:t>
            </a:r>
            <a:endParaRPr lang="fr-FR" sz="2903" dirty="0"/>
          </a:p>
          <a:p>
            <a:r>
              <a:rPr lang="fr-FR" sz="2903" dirty="0"/>
              <a:t>       =&gt;</a:t>
            </a:r>
          </a:p>
          <a:p>
            <a:r>
              <a:rPr lang="fr-FR" sz="2903" dirty="0"/>
              <a:t>Architecture</a:t>
            </a:r>
          </a:p>
          <a:p>
            <a:r>
              <a:rPr lang="fr-FR" sz="2903" dirty="0" err="1"/>
              <a:t>Choice</a:t>
            </a:r>
            <a:endParaRPr lang="fr-FR" sz="2903" dirty="0"/>
          </a:p>
        </p:txBody>
      </p:sp>
    </p:spTree>
    <p:extLst>
      <p:ext uri="{BB962C8B-B14F-4D97-AF65-F5344CB8AC3E}">
        <p14:creationId xmlns:p14="http://schemas.microsoft.com/office/powerpoint/2010/main" val="389521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6028F1-C12A-4502-B2A5-7927E8E3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48" y="3673215"/>
            <a:ext cx="3774948" cy="11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88394-C720-403E-B44B-EF885EACFD52}"/>
              </a:ext>
            </a:extLst>
          </p:cNvPr>
          <p:cNvSpPr txBox="1"/>
          <p:nvPr/>
        </p:nvSpPr>
        <p:spPr>
          <a:xfrm>
            <a:off x="4801865" y="5994953"/>
            <a:ext cx="1063112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86" b="1" dirty="0"/>
              <a:t>2006</a:t>
            </a:r>
            <a:endParaRPr lang="fr-FR" sz="2903" b="1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D6EA5D-9507-49B5-86FD-D81EBBCABD64}"/>
              </a:ext>
            </a:extLst>
          </p:cNvPr>
          <p:cNvSpPr/>
          <p:nvPr/>
        </p:nvSpPr>
        <p:spPr>
          <a:xfrm flipV="1">
            <a:off x="9716928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C81E-28B3-42BC-B538-562166A7C832}"/>
              </a:ext>
            </a:extLst>
          </p:cNvPr>
          <p:cNvSpPr txBox="1"/>
          <p:nvPr/>
        </p:nvSpPr>
        <p:spPr>
          <a:xfrm>
            <a:off x="9523941" y="6032174"/>
            <a:ext cx="941283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b="1" dirty="0"/>
              <a:t>2022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38CB1A-1E73-4C1F-90C2-F120F72115AB}"/>
              </a:ext>
            </a:extLst>
          </p:cNvPr>
          <p:cNvSpPr/>
          <p:nvPr/>
        </p:nvSpPr>
        <p:spPr>
          <a:xfrm flipV="1">
            <a:off x="5111612" y="5208635"/>
            <a:ext cx="589571" cy="78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77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2643A-EAFA-46A4-A7A2-A25F5705675B}"/>
              </a:ext>
            </a:extLst>
          </p:cNvPr>
          <p:cNvSpPr txBox="1">
            <a:spLocks/>
          </p:cNvSpPr>
          <p:nvPr/>
        </p:nvSpPr>
        <p:spPr>
          <a:xfrm>
            <a:off x="215" y="39735"/>
            <a:ext cx="12222464" cy="10777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MapReduce -&gt; Spark + </a:t>
            </a:r>
            <a:r>
              <a:rPr lang="fr-FR" sz="5321" dirty="0" err="1">
                <a:solidFill>
                  <a:sysClr val="windowText" lastClr="000000"/>
                </a:solidFill>
              </a:rPr>
              <a:t>other</a:t>
            </a:r>
            <a:r>
              <a:rPr lang="fr-FR" sz="5321" dirty="0">
                <a:solidFill>
                  <a:sysClr val="windowText" lastClr="000000"/>
                </a:solidFill>
              </a:rPr>
              <a:t>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DEE5A-AFA7-4F33-BDF4-98F06432A73F}"/>
              </a:ext>
            </a:extLst>
          </p:cNvPr>
          <p:cNvSpPr txBox="1"/>
          <p:nvPr/>
        </p:nvSpPr>
        <p:spPr>
          <a:xfrm>
            <a:off x="8702910" y="4482793"/>
            <a:ext cx="2579039" cy="53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Think</a:t>
            </a:r>
            <a:r>
              <a:rPr lang="fr-FR" sz="2903" dirty="0"/>
              <a:t> </a:t>
            </a:r>
            <a:r>
              <a:rPr lang="fr-FR" sz="2903" dirty="0" err="1"/>
              <a:t>different</a:t>
            </a:r>
            <a:r>
              <a:rPr lang="fr-FR" sz="2903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64A3D-D8F1-4632-8096-96CB7497207C}"/>
              </a:ext>
            </a:extLst>
          </p:cNvPr>
          <p:cNvSpPr txBox="1"/>
          <p:nvPr/>
        </p:nvSpPr>
        <p:spPr>
          <a:xfrm>
            <a:off x="171523" y="1902961"/>
            <a:ext cx="2057038" cy="187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903" dirty="0" err="1"/>
              <a:t>Constraint</a:t>
            </a:r>
            <a:endParaRPr lang="fr-FR" sz="2903" dirty="0"/>
          </a:p>
          <a:p>
            <a:r>
              <a:rPr lang="fr-FR" sz="2903" dirty="0"/>
              <a:t>       =&gt;</a:t>
            </a:r>
          </a:p>
          <a:p>
            <a:r>
              <a:rPr lang="fr-FR" sz="2903" dirty="0"/>
              <a:t>Architecture</a:t>
            </a:r>
          </a:p>
          <a:p>
            <a:r>
              <a:rPr lang="fr-FR" sz="2903" dirty="0" err="1"/>
              <a:t>Choice</a:t>
            </a:r>
            <a:endParaRPr lang="fr-FR" sz="2903" dirty="0"/>
          </a:p>
        </p:txBody>
      </p:sp>
      <p:pic>
        <p:nvPicPr>
          <p:cNvPr id="3" name="Picture 8" descr="Apache Spark — Wikipédia">
            <a:extLst>
              <a:ext uri="{FF2B5EF4-FFF2-40B4-BE49-F238E27FC236}">
                <a16:creationId xmlns:a16="http://schemas.microsoft.com/office/drawing/2014/main" id="{39D696C6-2B75-D337-FFFD-1595BA1A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49" y="1228989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F39CF-AB2D-64B7-E839-E37B3D973A78}"/>
              </a:ext>
            </a:extLst>
          </p:cNvPr>
          <p:cNvSpPr txBox="1"/>
          <p:nvPr/>
        </p:nvSpPr>
        <p:spPr>
          <a:xfrm>
            <a:off x="6038103" y="1117512"/>
            <a:ext cx="30876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Faster</a:t>
            </a:r>
            <a:r>
              <a:rPr lang="fr-FR" sz="2800" dirty="0"/>
              <a:t> Disk (SSD)</a:t>
            </a:r>
          </a:p>
          <a:p>
            <a:r>
              <a:rPr lang="fr-FR" sz="2800" dirty="0" err="1"/>
              <a:t>Faster</a:t>
            </a:r>
            <a:r>
              <a:rPr lang="fr-FR" sz="2800" dirty="0"/>
              <a:t> Network</a:t>
            </a:r>
          </a:p>
          <a:p>
            <a:r>
              <a:rPr lang="fr-FR" sz="2800" dirty="0" err="1"/>
              <a:t>Compute</a:t>
            </a:r>
            <a:r>
              <a:rPr lang="fr-FR" sz="2800" dirty="0"/>
              <a:t> != Storage</a:t>
            </a:r>
          </a:p>
          <a:p>
            <a:r>
              <a:rPr lang="fr-FR" sz="2800" dirty="0"/>
              <a:t>Cloud</a:t>
            </a:r>
          </a:p>
        </p:txBody>
      </p:sp>
      <p:pic>
        <p:nvPicPr>
          <p:cNvPr id="19458" name="Picture 2" descr="Kubernetes, c'est quoi ?">
            <a:extLst>
              <a:ext uri="{FF2B5EF4-FFF2-40B4-BE49-F238E27FC236}">
                <a16:creationId xmlns:a16="http://schemas.microsoft.com/office/drawing/2014/main" id="{659A93B1-9874-A515-440D-2F491B35C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69" y="2284873"/>
            <a:ext cx="1275571" cy="11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WS | ImpiCode">
            <a:extLst>
              <a:ext uri="{FF2B5EF4-FFF2-40B4-BE49-F238E27FC236}">
                <a16:creationId xmlns:a16="http://schemas.microsoft.com/office/drawing/2014/main" id="{F8258578-8FF2-F217-41FE-54955389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214" y="3666536"/>
            <a:ext cx="1047052" cy="63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Le service de Cloud Microsoft Azure - Onexti">
            <a:extLst>
              <a:ext uri="{FF2B5EF4-FFF2-40B4-BE49-F238E27FC236}">
                <a16:creationId xmlns:a16="http://schemas.microsoft.com/office/drawing/2014/main" id="{A255BC34-0FA0-2951-CC95-1F4E95D5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878" y="3590750"/>
            <a:ext cx="1160448" cy="7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BA5C548-A7E1-F09D-9283-315217169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80522"/>
              </p:ext>
            </p:extLst>
          </p:nvPr>
        </p:nvGraphicFramePr>
        <p:xfrm>
          <a:off x="10863592" y="3673215"/>
          <a:ext cx="836713" cy="79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556200" imgH="525960" progId="PBrush">
                  <p:embed/>
                </p:oleObj>
              </mc:Choice>
              <mc:Fallback>
                <p:oleObj name="Bitmap Image" r:id="rId7" imgW="556200" imgH="52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63592" y="3673215"/>
                        <a:ext cx="836713" cy="791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3045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8A5-83F9-4D87-912F-02ECCFB8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-282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Simple 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=&gt; </a:t>
            </a:r>
            <a:r>
              <a:rPr lang="fr-FR" dirty="0" err="1"/>
              <a:t>Unified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AF190-80A4-427C-95F9-68527B03B4E1}"/>
              </a:ext>
            </a:extLst>
          </p:cNvPr>
          <p:cNvSpPr txBox="1"/>
          <p:nvPr/>
        </p:nvSpPr>
        <p:spPr>
          <a:xfrm>
            <a:off x="297313" y="5793990"/>
            <a:ext cx="2653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« </a:t>
            </a:r>
            <a:r>
              <a:rPr lang="fr-FR" sz="2000" b="1" dirty="0"/>
              <a:t>Simple</a:t>
            </a:r>
            <a:r>
              <a:rPr lang="fr-FR" sz="2000" dirty="0"/>
              <a:t> » </a:t>
            </a:r>
            <a:r>
              <a:rPr lang="fr-FR" sz="2000" dirty="0" err="1"/>
              <a:t>ecosystem</a:t>
            </a:r>
            <a:endParaRPr lang="fr-FR" sz="2000" dirty="0"/>
          </a:p>
          <a:p>
            <a:r>
              <a:rPr lang="fr-FR" sz="2000" dirty="0"/>
              <a:t>( </a:t>
            </a:r>
            <a:r>
              <a:rPr lang="fr-FR" sz="2000" dirty="0" err="1"/>
              <a:t>verbose</a:t>
            </a:r>
            <a:r>
              <a:rPr lang="fr-FR" sz="2000" dirty="0"/>
              <a:t> </a:t>
            </a:r>
            <a:r>
              <a:rPr lang="fr-FR" sz="2000" dirty="0" err="1"/>
              <a:t>inneficient</a:t>
            </a:r>
            <a:r>
              <a:rPr lang="fr-FR" sz="2000" dirty="0"/>
              <a:t> &amp; </a:t>
            </a:r>
            <a:r>
              <a:rPr lang="fr-FR" sz="2000" dirty="0" err="1"/>
              <a:t>complex</a:t>
            </a:r>
            <a:r>
              <a:rPr lang="fr-FR" sz="2000" dirty="0"/>
              <a:t> java code)</a:t>
            </a:r>
          </a:p>
        </p:txBody>
      </p:sp>
      <p:pic>
        <p:nvPicPr>
          <p:cNvPr id="2050" name="Picture 2" descr="Le paradigme MapReduce | Le Data Scientist">
            <a:extLst>
              <a:ext uri="{FF2B5EF4-FFF2-40B4-BE49-F238E27FC236}">
                <a16:creationId xmlns:a16="http://schemas.microsoft.com/office/drawing/2014/main" id="{A82D5666-E08C-4211-8FD9-0B52A7CD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2450326"/>
            <a:ext cx="2327805" cy="7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676D9ED-0A6F-4BE9-AB8F-50C8FB6A785C}"/>
              </a:ext>
            </a:extLst>
          </p:cNvPr>
          <p:cNvSpPr/>
          <p:nvPr/>
        </p:nvSpPr>
        <p:spPr>
          <a:xfrm rot="19367819">
            <a:off x="3666066" y="1940698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Apache Hive — Wikipédia">
            <a:extLst>
              <a:ext uri="{FF2B5EF4-FFF2-40B4-BE49-F238E27FC236}">
                <a16:creationId xmlns:a16="http://schemas.microsoft.com/office/drawing/2014/main" id="{C1A34FAB-47AB-4ACB-A287-AE71A82E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35" y="854626"/>
            <a:ext cx="734368" cy="6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g Data Services">
            <a:extLst>
              <a:ext uri="{FF2B5EF4-FFF2-40B4-BE49-F238E27FC236}">
                <a16:creationId xmlns:a16="http://schemas.microsoft.com/office/drawing/2014/main" id="{2D4EB75A-EEE8-4746-9CD8-5BA4355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19" y="1530884"/>
            <a:ext cx="1083733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DF8088E-D773-44E6-B618-EE2D4710F660}"/>
              </a:ext>
            </a:extLst>
          </p:cNvPr>
          <p:cNvSpPr/>
          <p:nvPr/>
        </p:nvSpPr>
        <p:spPr>
          <a:xfrm rot="20130776">
            <a:off x="3654340" y="24197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8" name="Picture 10" descr="Mahout: explorez vos données (en plus de les stocker) – Blog Zenika">
            <a:extLst>
              <a:ext uri="{FF2B5EF4-FFF2-40B4-BE49-F238E27FC236}">
                <a16:creationId xmlns:a16="http://schemas.microsoft.com/office/drawing/2014/main" id="{BC60BDFF-EBDE-4ADE-B6E2-CBF6A463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86" y="1592995"/>
            <a:ext cx="1510304" cy="5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4A99E7-2214-4DA1-9BA7-F1823657F05E}"/>
              </a:ext>
            </a:extLst>
          </p:cNvPr>
          <p:cNvSpPr/>
          <p:nvPr/>
        </p:nvSpPr>
        <p:spPr>
          <a:xfrm rot="363563">
            <a:off x="3727563" y="282263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0" name="Picture 12" descr="Apache Storm — Wikipédia">
            <a:extLst>
              <a:ext uri="{FF2B5EF4-FFF2-40B4-BE49-F238E27FC236}">
                <a16:creationId xmlns:a16="http://schemas.microsoft.com/office/drawing/2014/main" id="{F184CC7E-7CF5-49AB-A177-0EA24CA2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60" y="2408538"/>
            <a:ext cx="1706033" cy="5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7DFAA5-DA0F-4299-8709-D8048A515CC8}"/>
              </a:ext>
            </a:extLst>
          </p:cNvPr>
          <p:cNvSpPr/>
          <p:nvPr/>
        </p:nvSpPr>
        <p:spPr>
          <a:xfrm rot="2456694">
            <a:off x="3699019" y="3294281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4" name="Picture 16" descr="Index of /docs/3.1.2-incubating/images">
            <a:extLst>
              <a:ext uri="{FF2B5EF4-FFF2-40B4-BE49-F238E27FC236}">
                <a16:creationId xmlns:a16="http://schemas.microsoft.com/office/drawing/2014/main" id="{5EB77B2B-2076-4045-AEF6-0915637E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18" y="4139902"/>
            <a:ext cx="1862813" cy="5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7D301-7702-405C-9DA2-D9D2C6885662}"/>
              </a:ext>
            </a:extLst>
          </p:cNvPr>
          <p:cNvSpPr/>
          <p:nvPr/>
        </p:nvSpPr>
        <p:spPr>
          <a:xfrm rot="3518807">
            <a:off x="3654339" y="385348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6" name="Picture 18" descr="Apache Tez – Welcome to Apache TEZ®">
            <a:extLst>
              <a:ext uri="{FF2B5EF4-FFF2-40B4-BE49-F238E27FC236}">
                <a16:creationId xmlns:a16="http://schemas.microsoft.com/office/drawing/2014/main" id="{5E50F5CD-87A7-498E-A0C5-D1FCFCC9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28" y="4018044"/>
            <a:ext cx="1439333" cy="7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C540CF-3594-4351-800D-1ABE564F9C91}"/>
              </a:ext>
            </a:extLst>
          </p:cNvPr>
          <p:cNvSpPr/>
          <p:nvPr/>
        </p:nvSpPr>
        <p:spPr>
          <a:xfrm rot="4121961">
            <a:off x="3649871" y="4433026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68" name="Picture 20" descr="Distributed Database - Apache Ignite">
            <a:extLst>
              <a:ext uri="{FF2B5EF4-FFF2-40B4-BE49-F238E27FC236}">
                <a16:creationId xmlns:a16="http://schemas.microsoft.com/office/drawing/2014/main" id="{2F10FF13-8E34-4CA0-BDA3-69C620C0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77" y="4709178"/>
            <a:ext cx="1510305" cy="6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C39B3890-4F01-47D3-9C26-A566E62E989C}"/>
              </a:ext>
            </a:extLst>
          </p:cNvPr>
          <p:cNvSpPr/>
          <p:nvPr/>
        </p:nvSpPr>
        <p:spPr>
          <a:xfrm rot="17773493">
            <a:off x="3633170" y="143546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72" name="Picture 24" descr="Advisory: Apache Flink Remote Code Execution Vulnerability - NSFOCUS, Inc.,  a global network and cyber security leader, protects enterprises and  carriers from advanced cyber attacks.">
            <a:extLst>
              <a:ext uri="{FF2B5EF4-FFF2-40B4-BE49-F238E27FC236}">
                <a16:creationId xmlns:a16="http://schemas.microsoft.com/office/drawing/2014/main" id="{3FB2DBEE-04C2-458E-A346-E3F50511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09" y="3067282"/>
            <a:ext cx="1570567" cy="9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resto ODBC Driver | Presto JDBC Driver with SQL Connector | Simba -  Magnitude">
            <a:extLst>
              <a:ext uri="{FF2B5EF4-FFF2-40B4-BE49-F238E27FC236}">
                <a16:creationId xmlns:a16="http://schemas.microsoft.com/office/drawing/2014/main" id="{58298143-2793-466F-A94C-F59CAFFF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89" y="915270"/>
            <a:ext cx="124883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VirajeTech | World&amp;#39;s Best E-Learning Platform">
            <a:extLst>
              <a:ext uri="{FF2B5EF4-FFF2-40B4-BE49-F238E27FC236}">
                <a16:creationId xmlns:a16="http://schemas.microsoft.com/office/drawing/2014/main" id="{E6BFCD12-2393-4FD4-B744-4674D1A1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60" y="2369495"/>
            <a:ext cx="1068259" cy="95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pache NiFi">
            <a:extLst>
              <a:ext uri="{FF2B5EF4-FFF2-40B4-BE49-F238E27FC236}">
                <a16:creationId xmlns:a16="http://schemas.microsoft.com/office/drawing/2014/main" id="{E10BA113-04C1-425E-9501-6458DE15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76" y="3492153"/>
            <a:ext cx="1341611" cy="5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pache Drill — Wikipédia">
            <a:extLst>
              <a:ext uri="{FF2B5EF4-FFF2-40B4-BE49-F238E27FC236}">
                <a16:creationId xmlns:a16="http://schemas.microsoft.com/office/drawing/2014/main" id="{F8E3E96B-A4F1-47C1-B31A-C9F87BCA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59" y="4722587"/>
            <a:ext cx="1507067" cy="7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8665BAB-F172-4181-9DFD-6B6F0E41A356}"/>
              </a:ext>
            </a:extLst>
          </p:cNvPr>
          <p:cNvSpPr/>
          <p:nvPr/>
        </p:nvSpPr>
        <p:spPr>
          <a:xfrm rot="3236082">
            <a:off x="8801128" y="2330320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2217F24-A3E7-4BE1-BA94-D7AF967E93BF}"/>
              </a:ext>
            </a:extLst>
          </p:cNvPr>
          <p:cNvSpPr/>
          <p:nvPr/>
        </p:nvSpPr>
        <p:spPr>
          <a:xfrm>
            <a:off x="8827129" y="2966252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8210506-3F30-4861-A644-F945B8262A18}"/>
              </a:ext>
            </a:extLst>
          </p:cNvPr>
          <p:cNvSpPr/>
          <p:nvPr/>
        </p:nvSpPr>
        <p:spPr>
          <a:xfrm rot="18786171">
            <a:off x="8784982" y="3633949"/>
            <a:ext cx="702734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63613-83EB-4424-9ED8-5442F542A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7318" y="5994607"/>
            <a:ext cx="3248554" cy="6350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90AB99-FE8D-44E6-92CD-88EEA8E9202B}"/>
              </a:ext>
            </a:extLst>
          </p:cNvPr>
          <p:cNvSpPr txBox="1"/>
          <p:nvPr/>
        </p:nvSpPr>
        <p:spPr>
          <a:xfrm>
            <a:off x="3394982" y="5700856"/>
            <a:ext cx="3775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b="1" dirty="0"/>
              <a:t>Bazard</a:t>
            </a:r>
            <a:r>
              <a:rPr lang="fr-FR" sz="2400" dirty="0"/>
              <a:t> » </a:t>
            </a:r>
            <a:r>
              <a:rPr lang="fr-FR" sz="2400" dirty="0" err="1"/>
              <a:t>ecosystem</a:t>
            </a:r>
            <a:endParaRPr lang="fr-FR" sz="2400" dirty="0"/>
          </a:p>
          <a:p>
            <a:r>
              <a:rPr lang="fr-FR" sz="2400" dirty="0"/>
              <a:t>(</a:t>
            </a:r>
            <a:r>
              <a:rPr lang="fr-FR" sz="2400" b="1" dirty="0" err="1"/>
              <a:t>Too</a:t>
            </a:r>
            <a:r>
              <a:rPr lang="fr-FR" sz="2400" b="1" dirty="0"/>
              <a:t> MANY TOO</a:t>
            </a:r>
            <a:br>
              <a:rPr lang="fr-FR" sz="2400" b="1" dirty="0"/>
            </a:br>
            <a:r>
              <a:rPr lang="fr-FR" sz="2400" dirty="0" err="1"/>
              <a:t>redundant</a:t>
            </a:r>
            <a:r>
              <a:rPr lang="fr-FR" sz="2400" dirty="0"/>
              <a:t>,  complexes)</a:t>
            </a:r>
          </a:p>
        </p:txBody>
      </p:sp>
      <p:pic>
        <p:nvPicPr>
          <p:cNvPr id="2084" name="Picture 36" descr="Partners - KEEP IN PACT">
            <a:extLst>
              <a:ext uri="{FF2B5EF4-FFF2-40B4-BE49-F238E27FC236}">
                <a16:creationId xmlns:a16="http://schemas.microsoft.com/office/drawing/2014/main" id="{6186D7C4-7458-4626-A34F-457DED0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02" y="1353395"/>
            <a:ext cx="2164615" cy="19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09702-2FEE-4FB2-84C3-1A5CFF6DB7A2}"/>
              </a:ext>
            </a:extLst>
          </p:cNvPr>
          <p:cNvSpPr txBox="1"/>
          <p:nvPr/>
        </p:nvSpPr>
        <p:spPr>
          <a:xfrm>
            <a:off x="9281283" y="5535062"/>
            <a:ext cx="288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b="1" dirty="0"/>
              <a:t>Unified” ecosystem</a:t>
            </a:r>
          </a:p>
          <a:p>
            <a:r>
              <a:rPr lang="en-US" sz="2400" b="1" dirty="0"/>
              <a:t>Simple </a:t>
            </a:r>
          </a:p>
          <a:p>
            <a:r>
              <a:rPr lang="en-US" sz="2400" b="1" dirty="0"/>
              <a:t>+ extensible modules</a:t>
            </a:r>
            <a:endParaRPr lang="fr-FR" dirty="0"/>
          </a:p>
        </p:txBody>
      </p:sp>
      <p:pic>
        <p:nvPicPr>
          <p:cNvPr id="39" name="Picture 8" descr="Apache Spark — Wikipédia">
            <a:extLst>
              <a:ext uri="{FF2B5EF4-FFF2-40B4-BE49-F238E27FC236}">
                <a16:creationId xmlns:a16="http://schemas.microsoft.com/office/drawing/2014/main" id="{C639043C-9292-4E46-9608-AA5EB9D0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431" y="2966252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5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1EB5-122B-424F-BFAA-A565BF2DA119}"/>
              </a:ext>
            </a:extLst>
          </p:cNvPr>
          <p:cNvSpPr txBox="1">
            <a:spLocks/>
          </p:cNvSpPr>
          <p:nvPr/>
        </p:nvSpPr>
        <p:spPr>
          <a:xfrm>
            <a:off x="-115325" y="762847"/>
            <a:ext cx="12222464" cy="142341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fr-F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fr-FR" sz="5321" dirty="0">
                <a:solidFill>
                  <a:sysClr val="windowText" lastClr="000000"/>
                </a:solidFill>
              </a:rPr>
              <a:t>At The end, </a:t>
            </a:r>
            <a:r>
              <a:rPr lang="fr-FR" sz="5321" dirty="0" err="1">
                <a:solidFill>
                  <a:sysClr val="windowText" lastClr="000000"/>
                </a:solidFill>
              </a:rPr>
              <a:t>Only</a:t>
            </a:r>
            <a:r>
              <a:rPr lang="fr-FR" sz="5321" dirty="0">
                <a:solidFill>
                  <a:sysClr val="windowText" lastClr="000000"/>
                </a:solidFill>
              </a:rPr>
              <a:t> 1 </a:t>
            </a:r>
            <a:r>
              <a:rPr lang="fr-FR" sz="5321" dirty="0" err="1">
                <a:solidFill>
                  <a:sysClr val="windowText" lastClr="000000"/>
                </a:solidFill>
              </a:rPr>
              <a:t>will</a:t>
            </a:r>
            <a:r>
              <a:rPr lang="fr-FR" sz="5321" dirty="0">
                <a:solidFill>
                  <a:sysClr val="windowText" lastClr="000000"/>
                </a:solidFill>
              </a:rPr>
              <a:t> </a:t>
            </a:r>
            <a:r>
              <a:rPr lang="fr-FR" sz="5321" dirty="0" err="1">
                <a:solidFill>
                  <a:sysClr val="windowText" lastClr="000000"/>
                </a:solidFill>
              </a:rPr>
              <a:t>remain</a:t>
            </a:r>
            <a:endParaRPr lang="fr-FR" sz="5321" dirty="0">
              <a:solidFill>
                <a:sysClr val="windowText" lastClr="000000"/>
              </a:solidFill>
            </a:endParaRPr>
          </a:p>
          <a:p>
            <a:r>
              <a:rPr lang="fr-FR" sz="5321" dirty="0">
                <a:solidFill>
                  <a:sysClr val="windowText" lastClr="000000"/>
                </a:solidFill>
              </a:rPr>
              <a:t>( French TV Game: Koh-Lanta)</a:t>
            </a:r>
          </a:p>
        </p:txBody>
      </p:sp>
      <p:pic>
        <p:nvPicPr>
          <p:cNvPr id="14340" name="Picture 4" descr="Unsettled - par Orange Nebula - Jeux financés - cwowd">
            <a:extLst>
              <a:ext uri="{FF2B5EF4-FFF2-40B4-BE49-F238E27FC236}">
                <a16:creationId xmlns:a16="http://schemas.microsoft.com/office/drawing/2014/main" id="{E42AF5A4-0E37-4049-89A0-32D48B98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32" y="2665669"/>
            <a:ext cx="6363136" cy="355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59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pache Spark — Wikipédia">
            <a:extLst>
              <a:ext uri="{FF2B5EF4-FFF2-40B4-BE49-F238E27FC236}">
                <a16:creationId xmlns:a16="http://schemas.microsoft.com/office/drawing/2014/main" id="{5777E5E8-08E6-4834-90B5-51B4FB06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21" y="779108"/>
            <a:ext cx="9814753" cy="509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54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9E80-3621-4765-A927-9F775185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= « </a:t>
            </a:r>
            <a:r>
              <a:rPr lang="fr-FR" b="1" dirty="0" err="1"/>
              <a:t>Unified</a:t>
            </a:r>
            <a:r>
              <a:rPr lang="fr-FR" dirty="0"/>
              <a:t> </a:t>
            </a:r>
            <a:r>
              <a:rPr lang="fr-FR" b="1" dirty="0"/>
              <a:t>Engine</a:t>
            </a:r>
            <a:r>
              <a:rPr lang="fr-FR" dirty="0"/>
              <a:t> »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FE92-FA4C-437A-9887-E44CC154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7" y="1690688"/>
            <a:ext cx="9740705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554209" y="199017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06039A-AC06-75EA-899E-C93E008959C7}"/>
              </a:ext>
            </a:extLst>
          </p:cNvPr>
          <p:cNvSpPr txBox="1">
            <a:spLocks/>
          </p:cNvSpPr>
          <p:nvPr/>
        </p:nvSpPr>
        <p:spPr>
          <a:xfrm>
            <a:off x="2960914" y="1630439"/>
            <a:ext cx="8427961" cy="4862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sz="3500" b="1" dirty="0" err="1"/>
              <a:t>Order</a:t>
            </a:r>
            <a:r>
              <a:rPr lang="fr-FR" sz="3500" b="1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</p:spTree>
    <p:extLst>
      <p:ext uri="{BB962C8B-B14F-4D97-AF65-F5344CB8AC3E}">
        <p14:creationId xmlns:p14="http://schemas.microsoft.com/office/powerpoint/2010/main" val="355159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3AFA-65B0-4B6F-9901-9CB4D4AF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 </a:t>
            </a:r>
            <a:r>
              <a:rPr lang="fr-FR" dirty="0" err="1"/>
              <a:t>Purposes</a:t>
            </a:r>
            <a:r>
              <a:rPr lang="fr-FR" dirty="0"/>
              <a:t> – Multi Langages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4C94-0BB2-4825-AB7A-CEE858EF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5" y="1547592"/>
            <a:ext cx="8698361" cy="5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0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Picture 42" descr="William Ardila, Author at Nub8 » Page 3 of 10">
            <a:extLst>
              <a:ext uri="{FF2B5EF4-FFF2-40B4-BE49-F238E27FC236}">
                <a16:creationId xmlns:a16="http://schemas.microsoft.com/office/drawing/2014/main" id="{24C069AE-274B-40A6-8143-9AD3A8CA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6" y="3861635"/>
            <a:ext cx="2198294" cy="10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22EF4-40AE-45C7-8C2D-52DF2CD8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63" y="806791"/>
            <a:ext cx="791712" cy="79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D6ADA-481D-4B0B-BB2D-84591DE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54" y="-18770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Spark-</a:t>
            </a:r>
            <a:r>
              <a:rPr lang="fr-FR" dirty="0" err="1"/>
              <a:t>Core</a:t>
            </a:r>
            <a:r>
              <a:rPr lang="fr-FR" dirty="0"/>
              <a:t> + …</a:t>
            </a:r>
          </a:p>
        </p:txBody>
      </p:sp>
      <p:pic>
        <p:nvPicPr>
          <p:cNvPr id="3076" name="Picture 4" descr="Upcoming Meetups - airisData">
            <a:extLst>
              <a:ext uri="{FF2B5EF4-FFF2-40B4-BE49-F238E27FC236}">
                <a16:creationId xmlns:a16="http://schemas.microsoft.com/office/drawing/2014/main" id="{8038F541-3855-4F2C-82B7-18636A64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8" y="1546686"/>
            <a:ext cx="1994595" cy="1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9CF49D0-10D1-4C63-847B-A6C9A460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" y="1546686"/>
            <a:ext cx="2482088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 First Foray into Spark MLlib. As a data science team that&amp;#39;s always… | by  Dan Piltzer | Red Ventures Data Science &amp;amp; Engineering | Medium">
            <a:extLst>
              <a:ext uri="{FF2B5EF4-FFF2-40B4-BE49-F238E27FC236}">
                <a16:creationId xmlns:a16="http://schemas.microsoft.com/office/drawing/2014/main" id="{D30B6836-4094-425B-B6DA-09C38DC4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65" y="1695311"/>
            <a:ext cx="2665230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Data Processing Using Apache Spark - Part 6: Graph Data Analytics with Spark  GraphX">
            <a:extLst>
              <a:ext uri="{FF2B5EF4-FFF2-40B4-BE49-F238E27FC236}">
                <a16:creationId xmlns:a16="http://schemas.microsoft.com/office/drawing/2014/main" id="{E1E41B2A-66CA-4CCB-A048-C5F1E602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12" y="1531425"/>
            <a:ext cx="18496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BAF62-9445-44E8-B3A4-B28F4AD78309}"/>
              </a:ext>
            </a:extLst>
          </p:cNvPr>
          <p:cNvSpPr txBox="1"/>
          <p:nvPr/>
        </p:nvSpPr>
        <p:spPr>
          <a:xfrm>
            <a:off x="619680" y="872292"/>
            <a:ext cx="11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Structured</a:t>
            </a:r>
            <a:br>
              <a:rPr lang="fr-FR" dirty="0"/>
            </a:br>
            <a:r>
              <a:rPr lang="fr-FR" dirty="0"/>
              <a:t> Data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2400475-C7E2-4868-A667-1501FA268F18}"/>
              </a:ext>
            </a:extLst>
          </p:cNvPr>
          <p:cNvSpPr/>
          <p:nvPr/>
        </p:nvSpPr>
        <p:spPr>
          <a:xfrm>
            <a:off x="1800003" y="979224"/>
            <a:ext cx="901700" cy="611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6" name="Picture 14" descr="Streamlio Claims Pulsar Performance Advantages Over Kafka">
            <a:extLst>
              <a:ext uri="{FF2B5EF4-FFF2-40B4-BE49-F238E27FC236}">
                <a16:creationId xmlns:a16="http://schemas.microsoft.com/office/drawing/2014/main" id="{B3B7FAC9-7FA7-4161-AABD-701C22C8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44" y="649749"/>
            <a:ext cx="1431056" cy="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A40C39E5-B229-4F58-8435-9B5A88B5087F}"/>
              </a:ext>
            </a:extLst>
          </p:cNvPr>
          <p:cNvSpPr/>
          <p:nvPr/>
        </p:nvSpPr>
        <p:spPr>
          <a:xfrm rot="16200000">
            <a:off x="4899374" y="910516"/>
            <a:ext cx="259006" cy="8459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8" name="Picture 16" descr="Apache Kafka : Flux de données temps réel | OVHcloud">
            <a:extLst>
              <a:ext uri="{FF2B5EF4-FFF2-40B4-BE49-F238E27FC236}">
                <a16:creationId xmlns:a16="http://schemas.microsoft.com/office/drawing/2014/main" id="{90AF0E31-AC61-42AF-8B72-C6B70A9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12" y="1215863"/>
            <a:ext cx="718608" cy="2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3C8FE7-DCA9-463C-80A6-5704FF4A987B}"/>
              </a:ext>
            </a:extLst>
          </p:cNvPr>
          <p:cNvSpPr/>
          <p:nvPr/>
        </p:nvSpPr>
        <p:spPr>
          <a:xfrm>
            <a:off x="809962" y="16405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701C34-B397-4611-B900-DF63A8DF5B4B}"/>
              </a:ext>
            </a:extLst>
          </p:cNvPr>
          <p:cNvSpPr/>
          <p:nvPr/>
        </p:nvSpPr>
        <p:spPr>
          <a:xfrm>
            <a:off x="3551468" y="1635335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AD1C0D-F29D-4456-9909-7911FCAF91C3}"/>
              </a:ext>
            </a:extLst>
          </p:cNvPr>
          <p:cNvSpPr/>
          <p:nvPr/>
        </p:nvSpPr>
        <p:spPr>
          <a:xfrm>
            <a:off x="6286574" y="1623253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550BF-F31B-4C72-B8F6-7550B0F0E95B}"/>
              </a:ext>
            </a:extLst>
          </p:cNvPr>
          <p:cNvSpPr/>
          <p:nvPr/>
        </p:nvSpPr>
        <p:spPr>
          <a:xfrm>
            <a:off x="9031816" y="1590324"/>
            <a:ext cx="2595033" cy="11724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94" name="Picture 22" descr="The Quantum Graph Recurrent Neural Network — PennyLane">
            <a:extLst>
              <a:ext uri="{FF2B5EF4-FFF2-40B4-BE49-F238E27FC236}">
                <a16:creationId xmlns:a16="http://schemas.microsoft.com/office/drawing/2014/main" id="{E0388403-A81F-4872-B855-22FF1BB4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9" y="817930"/>
            <a:ext cx="889451" cy="6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11EE00-BD17-486B-84F1-F4066B389DB6}"/>
              </a:ext>
            </a:extLst>
          </p:cNvPr>
          <p:cNvSpPr/>
          <p:nvPr/>
        </p:nvSpPr>
        <p:spPr>
          <a:xfrm>
            <a:off x="4018354" y="3850382"/>
            <a:ext cx="4536440" cy="1099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Picture 8" descr="Apache Spark — Wikipédia">
            <a:extLst>
              <a:ext uri="{FF2B5EF4-FFF2-40B4-BE49-F238E27FC236}">
                <a16:creationId xmlns:a16="http://schemas.microsoft.com/office/drawing/2014/main" id="{325463C3-864E-4B24-A47A-6841F9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54" y="3945924"/>
            <a:ext cx="1731327" cy="8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59BBC-D52E-4509-8664-13081CB07B97}"/>
              </a:ext>
            </a:extLst>
          </p:cNvPr>
          <p:cNvSpPr txBox="1"/>
          <p:nvPr/>
        </p:nvSpPr>
        <p:spPr>
          <a:xfrm>
            <a:off x="6755663" y="4129785"/>
            <a:ext cx="13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err="1"/>
              <a:t>Core</a:t>
            </a:r>
            <a:endParaRPr lang="fr-FR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D2F43-729C-467A-AB60-7F402385B607}"/>
              </a:ext>
            </a:extLst>
          </p:cNvPr>
          <p:cNvSpPr txBox="1"/>
          <p:nvPr/>
        </p:nvSpPr>
        <p:spPr>
          <a:xfrm>
            <a:off x="1650900" y="3790947"/>
            <a:ext cx="237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DataSource</a:t>
            </a:r>
            <a:r>
              <a:rPr lang="fr-FR" dirty="0"/>
              <a:t> </a:t>
            </a:r>
            <a:r>
              <a:rPr lang="fr-FR" dirty="0" err="1"/>
              <a:t>Connectors</a:t>
            </a:r>
            <a:endParaRPr lang="fr-FR" dirty="0"/>
          </a:p>
          <a:p>
            <a:r>
              <a:rPr lang="fr-FR" dirty="0"/>
              <a:t>(Hadoop API)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464D4A2D-3DE2-4E7C-8704-15A131902399}"/>
              </a:ext>
            </a:extLst>
          </p:cNvPr>
          <p:cNvSpPr/>
          <p:nvPr/>
        </p:nvSpPr>
        <p:spPr>
          <a:xfrm rot="5400000">
            <a:off x="2522832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1CE0B-02CA-420A-AB9B-2C62ECC3D764}"/>
              </a:ext>
            </a:extLst>
          </p:cNvPr>
          <p:cNvSpPr txBox="1"/>
          <p:nvPr/>
        </p:nvSpPr>
        <p:spPr>
          <a:xfrm>
            <a:off x="8709460" y="3943031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 Manager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8586462E-E6EC-4DF4-A713-3DDF696893CF}"/>
              </a:ext>
            </a:extLst>
          </p:cNvPr>
          <p:cNvSpPr/>
          <p:nvPr/>
        </p:nvSpPr>
        <p:spPr>
          <a:xfrm rot="5400000">
            <a:off x="9400610" y="4118309"/>
            <a:ext cx="357742" cy="8615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89965-653B-47EC-8240-6C3653476935}"/>
              </a:ext>
            </a:extLst>
          </p:cNvPr>
          <p:cNvSpPr txBox="1"/>
          <p:nvPr/>
        </p:nvSpPr>
        <p:spPr>
          <a:xfrm>
            <a:off x="6250010" y="526166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Langages Support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E4448577-6664-4DED-B148-2AB00E82F242}"/>
              </a:ext>
            </a:extLst>
          </p:cNvPr>
          <p:cNvSpPr/>
          <p:nvPr/>
        </p:nvSpPr>
        <p:spPr>
          <a:xfrm rot="10800000">
            <a:off x="5928832" y="5190670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F1402-EF55-4C5F-B22D-CCEA4B714938}"/>
              </a:ext>
            </a:extLst>
          </p:cNvPr>
          <p:cNvSpPr txBox="1"/>
          <p:nvPr/>
        </p:nvSpPr>
        <p:spPr>
          <a:xfrm>
            <a:off x="6474534" y="3060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Modules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5BA1CBA0-420E-42A5-880A-003F896961BF}"/>
              </a:ext>
            </a:extLst>
          </p:cNvPr>
          <p:cNvSpPr/>
          <p:nvPr/>
        </p:nvSpPr>
        <p:spPr>
          <a:xfrm rot="10800000">
            <a:off x="5965396" y="2979059"/>
            <a:ext cx="357742" cy="5901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96" name="Picture 24" descr="Java (langage) — Wikipédia">
            <a:extLst>
              <a:ext uri="{FF2B5EF4-FFF2-40B4-BE49-F238E27FC236}">
                <a16:creationId xmlns:a16="http://schemas.microsoft.com/office/drawing/2014/main" id="{6224F849-AD5D-4E0A-BF6A-3AF46D29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05" y="5554641"/>
            <a:ext cx="637540" cy="11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Scala (langage) — Wikipédia">
            <a:extLst>
              <a:ext uri="{FF2B5EF4-FFF2-40B4-BE49-F238E27FC236}">
                <a16:creationId xmlns:a16="http://schemas.microsoft.com/office/drawing/2014/main" id="{A1CBC9D1-B4C1-4828-848A-75BE6CE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53" y="6066414"/>
            <a:ext cx="1719743" cy="7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Python-Logo-PNG-Image - Indigo.amsterdam">
            <a:extLst>
              <a:ext uri="{FF2B5EF4-FFF2-40B4-BE49-F238E27FC236}">
                <a16:creationId xmlns:a16="http://schemas.microsoft.com/office/drawing/2014/main" id="{6539C180-53C1-4DEF-B701-2C3D64A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1" y="5799353"/>
            <a:ext cx="2015656" cy="10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BC7296E-525F-4EFA-B7E5-BA5F758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61" y="5989133"/>
            <a:ext cx="911091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Présentation Hadoop Distributed File System – Blog technique Groupe SII">
            <a:extLst>
              <a:ext uri="{FF2B5EF4-FFF2-40B4-BE49-F238E27FC236}">
                <a16:creationId xmlns:a16="http://schemas.microsoft.com/office/drawing/2014/main" id="{9F7017BC-137A-4FCD-8921-E6B5B74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3327277"/>
            <a:ext cx="1393418" cy="6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Upload/Download your Azure Storage files by using Azure Data Lake Storage  Plugin with Workload Automation - WORKLOAD AUTOMATION COMMUNITY">
            <a:extLst>
              <a:ext uri="{FF2B5EF4-FFF2-40B4-BE49-F238E27FC236}">
                <a16:creationId xmlns:a16="http://schemas.microsoft.com/office/drawing/2014/main" id="{0B969055-5D95-4028-A24A-38272974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1" y="4499093"/>
            <a:ext cx="1447594" cy="8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A5CFE9A7-290C-4F7A-9224-0482F986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70" y="4775421"/>
            <a:ext cx="896605" cy="8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How to Run an Application on Spark Standalone Cluster | by Chuan Xu | Medium">
            <a:extLst>
              <a:ext uri="{FF2B5EF4-FFF2-40B4-BE49-F238E27FC236}">
                <a16:creationId xmlns:a16="http://schemas.microsoft.com/office/drawing/2014/main" id="{520B4716-BD3D-4BD0-8364-B874A91B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0" y="3171738"/>
            <a:ext cx="1676749" cy="9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A2E18B7-D45F-4F5A-8B3D-A62E9BD9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" y="5306801"/>
            <a:ext cx="69876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Apache Iceberg">
            <a:extLst>
              <a:ext uri="{FF2B5EF4-FFF2-40B4-BE49-F238E27FC236}">
                <a16:creationId xmlns:a16="http://schemas.microsoft.com/office/drawing/2014/main" id="{709A7303-EE0C-4A11-9528-76B244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5" y="5349397"/>
            <a:ext cx="1447594" cy="3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EE95ED07-F5BA-4E14-8407-5AC42A2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3952271"/>
            <a:ext cx="903472" cy="6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34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E13334-10A7-EBB6-8504-915983182BDE}"/>
              </a:ext>
            </a:extLst>
          </p:cNvPr>
          <p:cNvSpPr txBox="1"/>
          <p:nvPr/>
        </p:nvSpPr>
        <p:spPr>
          <a:xfrm>
            <a:off x="3037938" y="1296609"/>
            <a:ext cx="70013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BigData</a:t>
            </a:r>
            <a:r>
              <a:rPr lang="fr-FR" sz="2000" dirty="0"/>
              <a:t>  =  VVV  … </a:t>
            </a:r>
          </a:p>
          <a:p>
            <a:r>
              <a:rPr lang="fr-FR" sz="2000" dirty="0"/>
              <a:t>Distributed Architectures (</a:t>
            </a:r>
            <a:r>
              <a:rPr lang="fr-FR" sz="2000" dirty="0" err="1"/>
              <a:t>Horyzontal</a:t>
            </a:r>
            <a:r>
              <a:rPr lang="fr-FR" sz="2000" dirty="0"/>
              <a:t> </a:t>
            </a:r>
            <a:r>
              <a:rPr lang="fr-FR" sz="2000" dirty="0" err="1"/>
              <a:t>Scalling</a:t>
            </a:r>
            <a:r>
              <a:rPr lang="fr-FR" sz="2000" dirty="0"/>
              <a:t>)  =&gt; Challenges </a:t>
            </a:r>
          </a:p>
          <a:p>
            <a:r>
              <a:rPr lang="fr-FR" sz="2000" dirty="0" err="1"/>
              <a:t>Compute</a:t>
            </a:r>
            <a:r>
              <a:rPr lang="fr-FR" sz="2000" dirty="0"/>
              <a:t> vs Storage </a:t>
            </a:r>
            <a:r>
              <a:rPr lang="fr-FR" sz="2000" dirty="0" err="1"/>
              <a:t>Resources</a:t>
            </a:r>
            <a:endParaRPr lang="fr-FR" sz="2000" dirty="0"/>
          </a:p>
          <a:p>
            <a:r>
              <a:rPr lang="fr-FR" sz="2000" dirty="0" err="1"/>
              <a:t>Compute</a:t>
            </a:r>
            <a:r>
              <a:rPr lang="fr-FR" sz="2000" dirty="0"/>
              <a:t> Api =&gt; </a:t>
            </a:r>
            <a:r>
              <a:rPr lang="fr-FR" sz="2000" dirty="0" err="1"/>
              <a:t>Yarn</a:t>
            </a:r>
            <a:r>
              <a:rPr lang="fr-FR" sz="2000" dirty="0"/>
              <a:t>, </a:t>
            </a:r>
            <a:r>
              <a:rPr lang="fr-FR" sz="2000" dirty="0" err="1"/>
              <a:t>Kubernetes</a:t>
            </a:r>
            <a:r>
              <a:rPr lang="fr-FR" sz="2000" dirty="0"/>
              <a:t>    /    Storage Api =&gt; </a:t>
            </a:r>
            <a:r>
              <a:rPr lang="fr-FR" sz="2000" dirty="0" err="1"/>
              <a:t>Hdfs</a:t>
            </a:r>
            <a:r>
              <a:rPr lang="fr-FR" sz="2000" dirty="0"/>
              <a:t>, Cloud</a:t>
            </a:r>
          </a:p>
          <a:p>
            <a:r>
              <a:rPr lang="fr-FR" sz="2000" dirty="0"/>
              <a:t>Hardware </a:t>
            </a:r>
            <a:r>
              <a:rPr lang="fr-FR" sz="2000" dirty="0" err="1"/>
              <a:t>evolves</a:t>
            </a:r>
            <a:r>
              <a:rPr lang="fr-FR" sz="2000" dirty="0"/>
              <a:t>, Hadoop </a:t>
            </a:r>
            <a:r>
              <a:rPr lang="fr-FR" sz="2000" dirty="0" err="1"/>
              <a:t>Hdfs</a:t>
            </a:r>
            <a:r>
              <a:rPr lang="fr-FR" sz="2000" dirty="0"/>
              <a:t>/</a:t>
            </a:r>
            <a:r>
              <a:rPr lang="fr-FR" sz="2000" dirty="0" err="1"/>
              <a:t>Yarn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deprecated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Spark = </a:t>
            </a:r>
            <a:r>
              <a:rPr lang="fr-FR" sz="2000" dirty="0" err="1"/>
              <a:t>Unified</a:t>
            </a:r>
            <a:r>
              <a:rPr lang="fr-FR" sz="2000" dirty="0"/>
              <a:t> Engine,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both</a:t>
            </a:r>
            <a:r>
              <a:rPr lang="fr-FR" sz="2000" dirty="0"/>
              <a:t> </a:t>
            </a:r>
            <a:r>
              <a:rPr lang="fr-FR" sz="2000" dirty="0" err="1"/>
              <a:t>Compute</a:t>
            </a:r>
            <a:r>
              <a:rPr lang="fr-FR" sz="2000" dirty="0"/>
              <a:t> Api and Storage Api</a:t>
            </a:r>
          </a:p>
          <a:p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CDF60-078D-DBBB-A718-BEDF13357FD1}"/>
              </a:ext>
            </a:extLst>
          </p:cNvPr>
          <p:cNvSpPr txBox="1"/>
          <p:nvPr/>
        </p:nvSpPr>
        <p:spPr>
          <a:xfrm>
            <a:off x="7470019" y="5186437"/>
            <a:ext cx="2835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Coffee Break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EBADC-1E21-7965-E589-D1DD494B23A4}"/>
              </a:ext>
            </a:extLst>
          </p:cNvPr>
          <p:cNvSpPr txBox="1"/>
          <p:nvPr/>
        </p:nvSpPr>
        <p:spPr>
          <a:xfrm>
            <a:off x="341086" y="1958424"/>
            <a:ext cx="2352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Take</a:t>
            </a:r>
            <a:r>
              <a:rPr lang="fr-FR" sz="4000" dirty="0"/>
              <a:t> </a:t>
            </a:r>
            <a:r>
              <a:rPr lang="fr-FR" sz="4000" dirty="0" err="1"/>
              <a:t>Away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040528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282818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sz="3500" b="1" dirty="0"/>
              <a:t>Content</a:t>
            </a:r>
          </a:p>
          <a:p>
            <a:pPr lvl="1"/>
            <a:r>
              <a:rPr lang="fr-FR" dirty="0"/>
              <a:t>usages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Change Storage-</a:t>
            </a:r>
            <a:r>
              <a:rPr lang="fr-FR" dirty="0" err="1"/>
              <a:t>Compute</a:t>
            </a:r>
            <a:r>
              <a:rPr lang="fr-FR" dirty="0"/>
              <a:t>, 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463579" y="4438247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719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03FA-CD5B-240C-B4BB-CA1E739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51B8-27B3-6537-E44B-E5BA98D172F6}"/>
              </a:ext>
            </a:extLst>
          </p:cNvPr>
          <p:cNvSpPr txBox="1"/>
          <p:nvPr/>
        </p:nvSpPr>
        <p:spPr>
          <a:xfrm>
            <a:off x="3457854" y="1993782"/>
            <a:ext cx="6136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~ 200  </a:t>
            </a:r>
            <a:r>
              <a:rPr lang="fr-FR" sz="2400" dirty="0" err="1"/>
              <a:t>different</a:t>
            </a:r>
            <a:r>
              <a:rPr lang="fr-FR" sz="2400" dirty="0"/>
              <a:t> Teams / 10 </a:t>
            </a:r>
            <a:r>
              <a:rPr lang="fr-FR" sz="2400" dirty="0" err="1"/>
              <a:t>departments</a:t>
            </a:r>
            <a:endParaRPr lang="fr-FR" sz="2400" dirty="0"/>
          </a:p>
          <a:p>
            <a:r>
              <a:rPr lang="fr-FR" sz="2400" dirty="0"/>
              <a:t>… for 1000 </a:t>
            </a:r>
            <a:r>
              <a:rPr lang="fr-FR" sz="2400" dirty="0" err="1"/>
              <a:t>developpers</a:t>
            </a:r>
            <a:r>
              <a:rPr lang="fr-FR" sz="2400" dirty="0"/>
              <a:t> / data </a:t>
            </a:r>
            <a:r>
              <a:rPr lang="fr-FR" sz="2400" dirty="0" err="1"/>
              <a:t>engineers</a:t>
            </a:r>
            <a:r>
              <a:rPr lang="fr-FR" sz="2400" dirty="0"/>
              <a:t> / </a:t>
            </a:r>
            <a:r>
              <a:rPr lang="fr-FR" sz="2400" dirty="0" err="1"/>
              <a:t>users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46D41-FADC-F37E-88C1-82C6B6E585EE}"/>
              </a:ext>
            </a:extLst>
          </p:cNvPr>
          <p:cNvSpPr txBox="1"/>
          <p:nvPr/>
        </p:nvSpPr>
        <p:spPr>
          <a:xfrm>
            <a:off x="3457854" y="3958871"/>
            <a:ext cx="46156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~6000 tables,  </a:t>
            </a:r>
          </a:p>
          <a:p>
            <a:r>
              <a:rPr lang="fr-FR" sz="2400" dirty="0" err="1"/>
              <a:t>described</a:t>
            </a:r>
            <a:r>
              <a:rPr lang="fr-FR" sz="2400" dirty="0"/>
              <a:t> in  1500 </a:t>
            </a:r>
            <a:r>
              <a:rPr lang="fr-FR" sz="2400" dirty="0" err="1"/>
              <a:t>DataSets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Lot of Financial / </a:t>
            </a:r>
            <a:r>
              <a:rPr lang="fr-FR" sz="2400" dirty="0" err="1"/>
              <a:t>Functional</a:t>
            </a:r>
            <a:r>
              <a:rPr lang="fr-FR" sz="2400" dirty="0"/>
              <a:t> aspects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09940-2DFD-BF49-E488-2928FE7CC5F2}"/>
              </a:ext>
            </a:extLst>
          </p:cNvPr>
          <p:cNvSpPr txBox="1"/>
          <p:nvPr/>
        </p:nvSpPr>
        <p:spPr>
          <a:xfrm>
            <a:off x="3457854" y="3127873"/>
            <a:ext cx="843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Paris.. But not </a:t>
            </a:r>
            <a:r>
              <a:rPr lang="fr-FR" sz="2400" dirty="0" err="1"/>
              <a:t>Only</a:t>
            </a:r>
            <a:r>
              <a:rPr lang="fr-FR" sz="2400" dirty="0"/>
              <a:t> (Bangalore, </a:t>
            </a:r>
            <a:r>
              <a:rPr lang="fr-FR" sz="2400" dirty="0" err="1"/>
              <a:t>Montreal</a:t>
            </a:r>
            <a:r>
              <a:rPr lang="fr-FR" sz="2400" dirty="0"/>
              <a:t>, London, New-York, ..)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DD7F1-B012-5B50-A327-88BC8F93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" y="1827464"/>
            <a:ext cx="2841792" cy="39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38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560F-B477-8E63-EB18-ED083794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Data Inputs to </a:t>
            </a:r>
            <a:r>
              <a:rPr lang="fr-FR" dirty="0" err="1"/>
              <a:t>Datalake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 err="1"/>
              <a:t>aggregating</a:t>
            </a:r>
            <a:r>
              <a:rPr lang="fr-FR" dirty="0"/>
              <a:t> &gt;= 150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A2988C9-7299-6E19-3508-A50DCEA6DA65}"/>
              </a:ext>
            </a:extLst>
          </p:cNvPr>
          <p:cNvSpPr/>
          <p:nvPr/>
        </p:nvSpPr>
        <p:spPr>
          <a:xfrm>
            <a:off x="5271976" y="3068936"/>
            <a:ext cx="3728486" cy="23326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7540E31-19DC-468A-9006-E8766CF99C67}"/>
              </a:ext>
            </a:extLst>
          </p:cNvPr>
          <p:cNvSpPr/>
          <p:nvPr/>
        </p:nvSpPr>
        <p:spPr>
          <a:xfrm>
            <a:off x="1704235" y="3138472"/>
            <a:ext cx="1956392" cy="9694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1C21396-26E9-2AC3-6989-8132CC2ECCA2}"/>
              </a:ext>
            </a:extLst>
          </p:cNvPr>
          <p:cNvSpPr/>
          <p:nvPr/>
        </p:nvSpPr>
        <p:spPr>
          <a:xfrm>
            <a:off x="2161953" y="4271869"/>
            <a:ext cx="923261" cy="7250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20DF8EA-3353-7620-976D-67FE0A280B77}"/>
              </a:ext>
            </a:extLst>
          </p:cNvPr>
          <p:cNvSpPr/>
          <p:nvPr/>
        </p:nvSpPr>
        <p:spPr>
          <a:xfrm>
            <a:off x="2121194" y="2496385"/>
            <a:ext cx="964020" cy="5017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97041-0BAD-5C1D-FF55-12E601F2043C}"/>
              </a:ext>
            </a:extLst>
          </p:cNvPr>
          <p:cNvSpPr txBox="1"/>
          <p:nvPr/>
        </p:nvSpPr>
        <p:spPr>
          <a:xfrm>
            <a:off x="273417" y="2344131"/>
            <a:ext cx="169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System1:</a:t>
            </a:r>
          </a:p>
          <a:p>
            <a:r>
              <a:rPr lang="fr-FR" dirty="0" err="1"/>
              <a:t>Referential</a:t>
            </a:r>
            <a:r>
              <a:rPr lang="fr-FR" dirty="0"/>
              <a:t>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7FDD9-889A-0E4D-C190-9836233E2D97}"/>
              </a:ext>
            </a:extLst>
          </p:cNvPr>
          <p:cNvSpPr txBox="1"/>
          <p:nvPr/>
        </p:nvSpPr>
        <p:spPr>
          <a:xfrm>
            <a:off x="273416" y="3244393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System2:</a:t>
            </a:r>
          </a:p>
          <a:p>
            <a:r>
              <a:rPr lang="fr-FR" dirty="0" err="1"/>
              <a:t>Equity</a:t>
            </a:r>
            <a:r>
              <a:rPr lang="fr-FR" dirty="0"/>
              <a:t> Trade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0921D-F1CB-6CA2-6188-F650398013FF}"/>
              </a:ext>
            </a:extLst>
          </p:cNvPr>
          <p:cNvSpPr txBox="1"/>
          <p:nvPr/>
        </p:nvSpPr>
        <p:spPr>
          <a:xfrm>
            <a:off x="322875" y="4038734"/>
            <a:ext cx="182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System3:</a:t>
            </a:r>
          </a:p>
          <a:p>
            <a:r>
              <a:rPr lang="fr-FR" dirty="0" err="1"/>
              <a:t>FixeIncome</a:t>
            </a:r>
            <a:r>
              <a:rPr lang="fr-FR" dirty="0"/>
              <a:t> Trade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4950C-0C24-9CAE-ED14-0C5CB45C4C68}"/>
              </a:ext>
            </a:extLst>
          </p:cNvPr>
          <p:cNvSpPr txBox="1"/>
          <p:nvPr/>
        </p:nvSpPr>
        <p:spPr>
          <a:xfrm>
            <a:off x="322875" y="4904227"/>
            <a:ext cx="132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System4:</a:t>
            </a:r>
          </a:p>
          <a:p>
            <a:r>
              <a:rPr lang="fr-FR" dirty="0" err="1"/>
              <a:t>Credit</a:t>
            </a:r>
            <a:r>
              <a:rPr lang="fr-FR" dirty="0"/>
              <a:t> Trade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9E725043-71B5-437C-EF77-4A090B2AC02A}"/>
              </a:ext>
            </a:extLst>
          </p:cNvPr>
          <p:cNvSpPr/>
          <p:nvPr/>
        </p:nvSpPr>
        <p:spPr>
          <a:xfrm>
            <a:off x="2305050" y="5114665"/>
            <a:ext cx="637066" cy="573861"/>
          </a:xfrm>
          <a:prstGeom prst="can">
            <a:avLst>
              <a:gd name="adj" fmla="val 28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CE5AA-18E5-1775-51D6-696158ACE52D}"/>
              </a:ext>
            </a:extLst>
          </p:cNvPr>
          <p:cNvSpPr txBox="1"/>
          <p:nvPr/>
        </p:nvSpPr>
        <p:spPr>
          <a:xfrm>
            <a:off x="358106" y="5685598"/>
            <a:ext cx="1296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System N:</a:t>
            </a:r>
          </a:p>
          <a:p>
            <a:r>
              <a:rPr lang="fr-FR" dirty="0" err="1"/>
              <a:t>MarketData</a:t>
            </a:r>
            <a:endParaRPr lang="fr-FR" dirty="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FFD7BBB-BD35-A49A-C8D1-846A9C1D5FFE}"/>
              </a:ext>
            </a:extLst>
          </p:cNvPr>
          <p:cNvSpPr/>
          <p:nvPr/>
        </p:nvSpPr>
        <p:spPr>
          <a:xfrm>
            <a:off x="1947639" y="5806278"/>
            <a:ext cx="1469584" cy="8268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DBC1724-6222-FD90-B23F-33F7E7884E6F}"/>
              </a:ext>
            </a:extLst>
          </p:cNvPr>
          <p:cNvSpPr/>
          <p:nvPr/>
        </p:nvSpPr>
        <p:spPr>
          <a:xfrm rot="1642593">
            <a:off x="3839883" y="2730584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FD9D444-1C5C-5236-C808-86769D6C9392}"/>
              </a:ext>
            </a:extLst>
          </p:cNvPr>
          <p:cNvSpPr/>
          <p:nvPr/>
        </p:nvSpPr>
        <p:spPr>
          <a:xfrm rot="999574">
            <a:off x="3891430" y="3576354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BD2A3B9-F318-7BA4-A6E1-0CB7E8EBB076}"/>
              </a:ext>
            </a:extLst>
          </p:cNvPr>
          <p:cNvSpPr/>
          <p:nvPr/>
        </p:nvSpPr>
        <p:spPr>
          <a:xfrm rot="21160926">
            <a:off x="3834456" y="4324956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751FAF9-E016-971D-CF03-2520E4C95D9B}"/>
              </a:ext>
            </a:extLst>
          </p:cNvPr>
          <p:cNvSpPr/>
          <p:nvPr/>
        </p:nvSpPr>
        <p:spPr>
          <a:xfrm rot="20262508">
            <a:off x="3923264" y="4981033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DAC6A06-1CDF-608D-DDA4-C556EAAB13EF}"/>
              </a:ext>
            </a:extLst>
          </p:cNvPr>
          <p:cNvSpPr/>
          <p:nvPr/>
        </p:nvSpPr>
        <p:spPr>
          <a:xfrm rot="5400000">
            <a:off x="5698552" y="5747416"/>
            <a:ext cx="794896" cy="45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F7CBA08-5662-1942-C29C-171D7EDA9FA4}"/>
              </a:ext>
            </a:extLst>
          </p:cNvPr>
          <p:cNvSpPr/>
          <p:nvPr/>
        </p:nvSpPr>
        <p:spPr>
          <a:xfrm rot="16200000">
            <a:off x="7699258" y="5747416"/>
            <a:ext cx="794896" cy="45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AC3B0-94C4-A0E8-1334-FAFDBABA066C}"/>
              </a:ext>
            </a:extLst>
          </p:cNvPr>
          <p:cNvSpPr txBox="1"/>
          <p:nvPr/>
        </p:nvSpPr>
        <p:spPr>
          <a:xfrm>
            <a:off x="6342695" y="5913001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Computing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/>
              <a:t>Var/Risk</a:t>
            </a:r>
          </a:p>
        </p:txBody>
      </p:sp>
    </p:spTree>
    <p:extLst>
      <p:ext uri="{BB962C8B-B14F-4D97-AF65-F5344CB8AC3E}">
        <p14:creationId xmlns:p14="http://schemas.microsoft.com/office/powerpoint/2010/main" val="3627590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E64B-1B85-1D02-BD60-43957C48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Data / Streaming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0157D-BC4B-BD27-70B1-973CD952F48F}"/>
              </a:ext>
            </a:extLst>
          </p:cNvPr>
          <p:cNvSpPr txBox="1"/>
          <p:nvPr/>
        </p:nvSpPr>
        <p:spPr>
          <a:xfrm>
            <a:off x="2608887" y="2131204"/>
            <a:ext cx="7099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BigData</a:t>
            </a:r>
            <a:r>
              <a:rPr lang="fr-FR" sz="2800" dirty="0"/>
              <a:t> at SG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mostly</a:t>
            </a:r>
            <a:r>
              <a:rPr lang="fr-FR" sz="2800" dirty="0"/>
              <a:t> « </a:t>
            </a:r>
            <a:r>
              <a:rPr lang="fr-FR" sz="2800" dirty="0" err="1"/>
              <a:t>uploading</a:t>
            </a:r>
            <a:r>
              <a:rPr lang="fr-FR" sz="2800" dirty="0"/>
              <a:t> </a:t>
            </a:r>
            <a:r>
              <a:rPr lang="fr-FR" sz="2800" dirty="0" err="1"/>
              <a:t>daily</a:t>
            </a:r>
            <a:r>
              <a:rPr lang="fr-FR" sz="2800" dirty="0"/>
              <a:t> files » </a:t>
            </a:r>
          </a:p>
          <a:p>
            <a:r>
              <a:rPr lang="fr-FR" sz="2800" dirty="0"/>
              <a:t>   </a:t>
            </a:r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launching</a:t>
            </a:r>
            <a:r>
              <a:rPr lang="fr-FR" sz="2800" dirty="0"/>
              <a:t> « </a:t>
            </a:r>
            <a:r>
              <a:rPr lang="fr-FR" sz="2800" dirty="0" err="1"/>
              <a:t>daily</a:t>
            </a:r>
            <a:r>
              <a:rPr lang="fr-FR" sz="2800" dirty="0"/>
              <a:t> </a:t>
            </a:r>
            <a:r>
              <a:rPr lang="fr-FR" sz="2800" dirty="0" err="1"/>
              <a:t>batches</a:t>
            </a:r>
            <a:r>
              <a:rPr lang="fr-FR" sz="2800" dirty="0"/>
              <a:t> 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6FDB4-62DC-FB0B-0FAA-EFBD70055CD3}"/>
              </a:ext>
            </a:extLst>
          </p:cNvPr>
          <p:cNvSpPr txBox="1"/>
          <p:nvPr/>
        </p:nvSpPr>
        <p:spPr>
          <a:xfrm>
            <a:off x="2650316" y="3429000"/>
            <a:ext cx="73615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Many</a:t>
            </a:r>
            <a:r>
              <a:rPr lang="fr-FR" sz="2800" dirty="0"/>
              <a:t> Trade extractions are Real-Time Streaming</a:t>
            </a:r>
          </a:p>
          <a:p>
            <a:r>
              <a:rPr lang="fr-FR" sz="2800" dirty="0"/>
              <a:t>… but </a:t>
            </a:r>
            <a:r>
              <a:rPr lang="fr-FR" sz="2800" dirty="0" err="1"/>
              <a:t>aggregated</a:t>
            </a:r>
            <a:r>
              <a:rPr lang="fr-FR" sz="2800" dirty="0"/>
              <a:t> in Files per </a:t>
            </a:r>
            <a:r>
              <a:rPr lang="fr-FR" sz="2800" dirty="0" err="1"/>
              <a:t>Hours</a:t>
            </a:r>
            <a:r>
              <a:rPr lang="fr-FR" sz="2800" dirty="0"/>
              <a:t> / per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94539-A581-58E5-46E3-446A1F0A5A21}"/>
              </a:ext>
            </a:extLst>
          </p:cNvPr>
          <p:cNvSpPr txBox="1"/>
          <p:nvPr/>
        </p:nvSpPr>
        <p:spPr>
          <a:xfrm>
            <a:off x="2688985" y="4823623"/>
            <a:ext cx="84092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Var </a:t>
            </a:r>
            <a:r>
              <a:rPr lang="fr-FR" sz="2800" dirty="0" err="1"/>
              <a:t>Computing</a:t>
            </a:r>
            <a:r>
              <a:rPr lang="fr-FR" sz="2800" dirty="0"/>
              <a:t> </a:t>
            </a:r>
            <a:r>
              <a:rPr lang="fr-FR" sz="2800" dirty="0" err="1"/>
              <a:t>during</a:t>
            </a:r>
            <a:r>
              <a:rPr lang="fr-FR" sz="2800" dirty="0"/>
              <a:t> night …  </a:t>
            </a:r>
            <a:r>
              <a:rPr lang="fr-FR" sz="2800" dirty="0" err="1"/>
              <a:t>Huge</a:t>
            </a:r>
            <a:r>
              <a:rPr lang="fr-FR" sz="2800" dirty="0"/>
              <a:t> streaming of </a:t>
            </a:r>
            <a:r>
              <a:rPr lang="fr-FR" sz="2800" dirty="0" err="1"/>
              <a:t>events</a:t>
            </a:r>
            <a:endParaRPr lang="fr-FR" sz="2800" dirty="0"/>
          </a:p>
          <a:p>
            <a:r>
              <a:rPr lang="fr-FR" sz="2800" dirty="0"/>
              <a:t> 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dedicated</a:t>
            </a:r>
            <a:r>
              <a:rPr lang="fr-FR" sz="2800" dirty="0"/>
              <a:t> </a:t>
            </a:r>
            <a:r>
              <a:rPr lang="fr-FR" sz="2800" dirty="0" err="1"/>
              <a:t>pricing</a:t>
            </a:r>
            <a:r>
              <a:rPr lang="fr-FR" sz="2800" dirty="0"/>
              <a:t> cluster (</a:t>
            </a:r>
            <a:r>
              <a:rPr lang="fr-FR" sz="2800" dirty="0" err="1"/>
              <a:t>GPUs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0425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1A168-7677-6794-A9B9-5955B5DC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Types &amp; </a:t>
            </a:r>
            <a:r>
              <a:rPr lang="fr-FR" dirty="0" err="1"/>
              <a:t>Volumetry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A4B33-6CD3-97E8-6E34-53D59B78220B}"/>
              </a:ext>
            </a:extLst>
          </p:cNvPr>
          <p:cNvSpPr txBox="1"/>
          <p:nvPr/>
        </p:nvSpPr>
        <p:spPr>
          <a:xfrm>
            <a:off x="1881963" y="2652823"/>
            <a:ext cx="4595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Daily </a:t>
            </a:r>
            <a:r>
              <a:rPr lang="fr-FR" sz="3200" dirty="0" err="1"/>
              <a:t>batches</a:t>
            </a:r>
            <a:r>
              <a:rPr lang="fr-FR" sz="3200" dirty="0"/>
              <a:t>: </a:t>
            </a:r>
            <a:r>
              <a:rPr lang="fr-FR" sz="3200" dirty="0" err="1"/>
              <a:t>upload</a:t>
            </a:r>
            <a:r>
              <a:rPr lang="fr-FR" sz="3200" dirty="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FDF76-E2B9-E46E-1778-15EC41AEEA51}"/>
              </a:ext>
            </a:extLst>
          </p:cNvPr>
          <p:cNvSpPr txBox="1"/>
          <p:nvPr/>
        </p:nvSpPr>
        <p:spPr>
          <a:xfrm>
            <a:off x="1881963" y="3620403"/>
            <a:ext cx="5799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Streaming </a:t>
            </a:r>
            <a:r>
              <a:rPr lang="fr-FR" sz="3200" dirty="0" err="1"/>
              <a:t>then</a:t>
            </a:r>
            <a:r>
              <a:rPr lang="fr-FR" sz="3200" dirty="0"/>
              <a:t> </a:t>
            </a:r>
            <a:r>
              <a:rPr lang="fr-FR" sz="3200" dirty="0" err="1"/>
              <a:t>converted</a:t>
            </a:r>
            <a:r>
              <a:rPr lang="fr-FR" sz="3200" dirty="0"/>
              <a:t> to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599D5-3972-7933-1087-F284404D2F80}"/>
              </a:ext>
            </a:extLst>
          </p:cNvPr>
          <p:cNvSpPr txBox="1"/>
          <p:nvPr/>
        </p:nvSpPr>
        <p:spPr>
          <a:xfrm>
            <a:off x="1881963" y="4479869"/>
            <a:ext cx="602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Streaming to Key-Values </a:t>
            </a:r>
            <a:r>
              <a:rPr lang="fr-FR" sz="3200" dirty="0" err="1"/>
              <a:t>Databases</a:t>
            </a:r>
            <a:endParaRPr lang="fr-FR" sz="32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8A8E33-1295-6A16-B4DC-CAD3DDAEB88E}"/>
              </a:ext>
            </a:extLst>
          </p:cNvPr>
          <p:cNvSpPr/>
          <p:nvPr/>
        </p:nvSpPr>
        <p:spPr>
          <a:xfrm>
            <a:off x="7995684" y="2700670"/>
            <a:ext cx="499730" cy="150450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D4E32-B3AF-03A0-AD4F-B286160120C0}"/>
              </a:ext>
            </a:extLst>
          </p:cNvPr>
          <p:cNvSpPr txBox="1"/>
          <p:nvPr/>
        </p:nvSpPr>
        <p:spPr>
          <a:xfrm>
            <a:off x="8623004" y="3167390"/>
            <a:ext cx="27213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Teras</a:t>
            </a:r>
            <a:r>
              <a:rPr lang="fr-FR" sz="2800" b="1" dirty="0"/>
              <a:t>/</a:t>
            </a:r>
            <a:r>
              <a:rPr lang="fr-FR" sz="2800" b="1" dirty="0" err="1"/>
              <a:t>day</a:t>
            </a:r>
            <a:endParaRPr lang="fr-FR" sz="2800" b="1" dirty="0"/>
          </a:p>
          <a:p>
            <a:r>
              <a:rPr lang="fr-FR" sz="2800" b="1" dirty="0"/>
              <a:t>( millions of files)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91AC0-5245-ADFB-19EF-F2B23983A0F4}"/>
              </a:ext>
            </a:extLst>
          </p:cNvPr>
          <p:cNvSpPr txBox="1"/>
          <p:nvPr/>
        </p:nvSpPr>
        <p:spPr>
          <a:xfrm>
            <a:off x="8623003" y="4568014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Billions </a:t>
            </a:r>
            <a:r>
              <a:rPr lang="fr-FR" sz="2800" b="1" dirty="0" err="1"/>
              <a:t>events</a:t>
            </a:r>
            <a:r>
              <a:rPr lang="fr-FR" sz="2800" b="1" dirty="0"/>
              <a:t>/</a:t>
            </a:r>
            <a:r>
              <a:rPr lang="fr-FR" sz="2800" b="1" dirty="0" err="1"/>
              <a:t>day</a:t>
            </a:r>
            <a:endParaRPr lang="fr-FR" sz="2800" b="1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96B845E-F2A1-0389-7304-2B28D28CC30B}"/>
              </a:ext>
            </a:extLst>
          </p:cNvPr>
          <p:cNvSpPr/>
          <p:nvPr/>
        </p:nvSpPr>
        <p:spPr>
          <a:xfrm>
            <a:off x="7995684" y="4568014"/>
            <a:ext cx="499730" cy="64714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E5721-E521-FABA-B4CA-0EDAA9BB929A}"/>
              </a:ext>
            </a:extLst>
          </p:cNvPr>
          <p:cNvSpPr txBox="1"/>
          <p:nvPr/>
        </p:nvSpPr>
        <p:spPr>
          <a:xfrm>
            <a:off x="8426302" y="5332228"/>
            <a:ext cx="36959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Peeks</a:t>
            </a:r>
            <a:r>
              <a:rPr lang="fr-FR" sz="2000" dirty="0"/>
              <a:t> to 4000 </a:t>
            </a:r>
            <a:r>
              <a:rPr lang="fr-FR" sz="2000" dirty="0" err="1"/>
              <a:t>events</a:t>
            </a:r>
            <a:r>
              <a:rPr lang="fr-FR" sz="2000" dirty="0"/>
              <a:t>/seconds</a:t>
            </a:r>
          </a:p>
          <a:p>
            <a:r>
              <a:rPr lang="fr-FR" sz="2000" dirty="0"/>
              <a:t>on </a:t>
            </a:r>
            <a:r>
              <a:rPr lang="fr-FR" sz="2000" dirty="0" err="1"/>
              <a:t>each</a:t>
            </a:r>
            <a:r>
              <a:rPr lang="fr-FR" sz="2000" dirty="0"/>
              <a:t> 100 x servers</a:t>
            </a:r>
          </a:p>
          <a:p>
            <a:r>
              <a:rPr lang="fr-FR" sz="2000" dirty="0" err="1"/>
              <a:t>During</a:t>
            </a:r>
            <a:r>
              <a:rPr lang="fr-FR" sz="2000" dirty="0"/>
              <a:t> 4hours </a:t>
            </a:r>
            <a:r>
              <a:rPr lang="fr-FR" sz="2000" dirty="0" err="1"/>
              <a:t>nightly</a:t>
            </a:r>
            <a:r>
              <a:rPr lang="fr-FR" sz="2000" dirty="0"/>
              <a:t> Var </a:t>
            </a:r>
            <a:r>
              <a:rPr lang="fr-FR" sz="2000" dirty="0" err="1"/>
              <a:t>batches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91629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6F76-41E8-8874-5D14-998581DD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Content of a </a:t>
            </a:r>
            <a:r>
              <a:rPr lang="fr-FR" dirty="0" err="1"/>
              <a:t>Datalake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4178F-6764-19F5-8BAB-215647DFD79E}"/>
              </a:ext>
            </a:extLst>
          </p:cNvPr>
          <p:cNvSpPr txBox="1"/>
          <p:nvPr/>
        </p:nvSpPr>
        <p:spPr>
          <a:xfrm>
            <a:off x="7299315" y="2547832"/>
            <a:ext cx="4305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Key-Value </a:t>
            </a:r>
            <a:r>
              <a:rPr lang="fr-FR" sz="2400" dirty="0" err="1"/>
              <a:t>database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FAST </a:t>
            </a:r>
            <a:r>
              <a:rPr lang="fr-FR" sz="2400" dirty="0" err="1"/>
              <a:t>get</a:t>
            </a:r>
            <a:r>
              <a:rPr lang="fr-FR" sz="2400" dirty="0"/>
              <a:t>/put </a:t>
            </a:r>
            <a:r>
              <a:rPr lang="fr-FR" sz="2400" dirty="0" err="1"/>
              <a:t>access</a:t>
            </a:r>
            <a:r>
              <a:rPr lang="fr-FR" sz="2400" dirty="0"/>
              <a:t> by single key</a:t>
            </a:r>
          </a:p>
        </p:txBody>
      </p:sp>
      <p:pic>
        <p:nvPicPr>
          <p:cNvPr id="23554" name="Picture 2" descr="What is HDFS in Hadoop? Learn HDFS | Intellipaat">
            <a:extLst>
              <a:ext uri="{FF2B5EF4-FFF2-40B4-BE49-F238E27FC236}">
                <a16:creationId xmlns:a16="http://schemas.microsoft.com/office/drawing/2014/main" id="{B4932D1A-A5B5-E908-EBC5-766724ED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" y="1268516"/>
            <a:ext cx="30480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20FD8-C91C-1060-8CA0-5323C69EF98B}"/>
              </a:ext>
            </a:extLst>
          </p:cNvPr>
          <p:cNvSpPr txBox="1"/>
          <p:nvPr/>
        </p:nvSpPr>
        <p:spPr>
          <a:xfrm>
            <a:off x="3059624" y="2248114"/>
            <a:ext cx="2753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FileSystem</a:t>
            </a:r>
            <a:endParaRPr lang="fr-FR" sz="2400" dirty="0"/>
          </a:p>
          <a:p>
            <a:r>
              <a:rPr lang="fr-FR" sz="2400" dirty="0"/>
              <a:t>  = Directories + Files</a:t>
            </a:r>
          </a:p>
          <a:p>
            <a:endParaRPr lang="fr-FR" sz="2400" dirty="0"/>
          </a:p>
          <a:p>
            <a:r>
              <a:rPr lang="fr-FR" sz="2400" dirty="0"/>
              <a:t>For </a:t>
            </a:r>
            <a:r>
              <a:rPr lang="fr-FR" sz="2400" dirty="0" err="1"/>
              <a:t>batches</a:t>
            </a:r>
            <a:endParaRPr lang="fr-FR" sz="2400" dirty="0"/>
          </a:p>
        </p:txBody>
      </p:sp>
      <p:pic>
        <p:nvPicPr>
          <p:cNvPr id="23556" name="Picture 4" descr="Apache Hive — Wikipédia">
            <a:extLst>
              <a:ext uri="{FF2B5EF4-FFF2-40B4-BE49-F238E27FC236}">
                <a16:creationId xmlns:a16="http://schemas.microsoft.com/office/drawing/2014/main" id="{439A914B-EDE0-EE4F-BC01-B2323F8A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80" y="3871609"/>
            <a:ext cx="1690466" cy="15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7CECD6C6-D983-0835-7823-9473E514B3B3}"/>
              </a:ext>
            </a:extLst>
          </p:cNvPr>
          <p:cNvSpPr/>
          <p:nvPr/>
        </p:nvSpPr>
        <p:spPr>
          <a:xfrm>
            <a:off x="838200" y="3871609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7F15DB6-ED43-2515-F7A1-8721457DD3E2}"/>
              </a:ext>
            </a:extLst>
          </p:cNvPr>
          <p:cNvSpPr/>
          <p:nvPr/>
        </p:nvSpPr>
        <p:spPr>
          <a:xfrm>
            <a:off x="9230832" y="3980809"/>
            <a:ext cx="2174356" cy="9927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38885BF-321C-8D72-D6EE-D2AACC181A07}"/>
              </a:ext>
            </a:extLst>
          </p:cNvPr>
          <p:cNvSpPr/>
          <p:nvPr/>
        </p:nvSpPr>
        <p:spPr>
          <a:xfrm>
            <a:off x="5758472" y="5465317"/>
            <a:ext cx="1061482" cy="562329"/>
          </a:xfrm>
          <a:prstGeom prst="can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558" name="Picture 6" descr="Apache HBase – Apache HBase™ Home">
            <a:extLst>
              <a:ext uri="{FF2B5EF4-FFF2-40B4-BE49-F238E27FC236}">
                <a16:creationId xmlns:a16="http://schemas.microsoft.com/office/drawing/2014/main" id="{981BCBAE-D8E8-6CF7-5FAC-EA9D2670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23" y="1629898"/>
            <a:ext cx="2844098" cy="72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1945C6-645B-BCA6-001A-7D2279BA5D73}"/>
              </a:ext>
            </a:extLst>
          </p:cNvPr>
          <p:cNvSpPr txBox="1"/>
          <p:nvPr/>
        </p:nvSpPr>
        <p:spPr>
          <a:xfrm>
            <a:off x="7230203" y="5841847"/>
            <a:ext cx="502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Hive</a:t>
            </a:r>
            <a:r>
              <a:rPr lang="fr-FR" sz="2400" dirty="0"/>
              <a:t> </a:t>
            </a:r>
            <a:r>
              <a:rPr lang="fr-FR" sz="2400" dirty="0" err="1"/>
              <a:t>Metastore</a:t>
            </a:r>
            <a:r>
              <a:rPr lang="fr-FR" sz="2400" dirty="0"/>
              <a:t> = SQL </a:t>
            </a:r>
            <a:r>
              <a:rPr lang="fr-FR" sz="2400" dirty="0" err="1"/>
              <a:t>View</a:t>
            </a:r>
            <a:r>
              <a:rPr lang="fr-FR" sz="2400" dirty="0"/>
              <a:t> </a:t>
            </a:r>
          </a:p>
          <a:p>
            <a:r>
              <a:rPr lang="fr-FR" sz="2400" dirty="0"/>
              <a:t>« Table » abstraction for  HDFS / </a:t>
            </a:r>
            <a:r>
              <a:rPr lang="fr-FR" sz="2400" dirty="0" err="1"/>
              <a:t>Hbase</a:t>
            </a:r>
            <a:endParaRPr lang="fr-FR" sz="2400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BFB6290-DF43-B949-83D5-A3851CD11368}"/>
              </a:ext>
            </a:extLst>
          </p:cNvPr>
          <p:cNvSpPr/>
          <p:nvPr/>
        </p:nvSpPr>
        <p:spPr>
          <a:xfrm rot="2123063">
            <a:off x="4500752" y="5111348"/>
            <a:ext cx="1127052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EA3E1CF-8634-1083-67C4-DFEBF320A7E8}"/>
              </a:ext>
            </a:extLst>
          </p:cNvPr>
          <p:cNvSpPr/>
          <p:nvPr/>
        </p:nvSpPr>
        <p:spPr>
          <a:xfrm rot="19474257">
            <a:off x="6909210" y="5151655"/>
            <a:ext cx="1127052" cy="340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778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BF17-758F-F4EA-2E29-183E6000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65"/>
            <a:ext cx="10515600" cy="189868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Storage = Files and Directories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BF21-F6E4-FCDE-CCC2-4805C2DE628E}"/>
              </a:ext>
            </a:extLst>
          </p:cNvPr>
          <p:cNvSpPr txBox="1"/>
          <p:nvPr/>
        </p:nvSpPr>
        <p:spPr>
          <a:xfrm>
            <a:off x="3369075" y="2493293"/>
            <a:ext cx="8282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How </a:t>
            </a:r>
            <a:r>
              <a:rPr lang="fr-FR" sz="3600" dirty="0" err="1"/>
              <a:t>would</a:t>
            </a:r>
            <a:r>
              <a:rPr lang="fr-FR" sz="3600" dirty="0"/>
              <a:t> </a:t>
            </a:r>
            <a:r>
              <a:rPr lang="fr-FR" sz="3600" dirty="0" err="1"/>
              <a:t>you</a:t>
            </a:r>
            <a:r>
              <a:rPr lang="fr-FR" sz="3600" dirty="0"/>
              <a:t> </a:t>
            </a:r>
            <a:r>
              <a:rPr lang="fr-FR" sz="3600" dirty="0" err="1"/>
              <a:t>organize</a:t>
            </a:r>
            <a:r>
              <a:rPr lang="fr-FR" sz="3600" dirty="0"/>
              <a:t>  </a:t>
            </a:r>
            <a:endParaRPr lang="fr-FR" sz="3600" b="1" dirty="0"/>
          </a:p>
          <a:p>
            <a:r>
              <a:rPr lang="fr-FR" sz="3600" b="1" dirty="0"/>
              <a:t>    1  Billions Files</a:t>
            </a:r>
          </a:p>
          <a:p>
            <a:r>
              <a:rPr lang="fr-FR" sz="3600" dirty="0"/>
              <a:t>in </a:t>
            </a:r>
            <a:r>
              <a:rPr lang="fr-FR" sz="3600" b="1" dirty="0"/>
              <a:t>50 Millions Directories </a:t>
            </a:r>
            <a:r>
              <a:rPr lang="fr-FR" sz="3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0168B-B35B-8002-3BB1-031C9443FD48}"/>
              </a:ext>
            </a:extLst>
          </p:cNvPr>
          <p:cNvSpPr txBox="1"/>
          <p:nvPr/>
        </p:nvSpPr>
        <p:spPr>
          <a:xfrm>
            <a:off x="3435659" y="4842769"/>
            <a:ext cx="5643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How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ensure</a:t>
            </a:r>
            <a:r>
              <a:rPr lang="fr-FR" dirty="0"/>
              <a:t> data respect directories </a:t>
            </a:r>
            <a:r>
              <a:rPr lang="fr-FR" dirty="0" err="1"/>
              <a:t>organization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Try Scanning Directories ?</a:t>
            </a:r>
          </a:p>
        </p:txBody>
      </p:sp>
    </p:spTree>
    <p:extLst>
      <p:ext uri="{BB962C8B-B14F-4D97-AF65-F5344CB8AC3E}">
        <p14:creationId xmlns:p14="http://schemas.microsoft.com/office/powerpoint/2010/main" val="166850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6" name="Picture 14" descr="Hadoop | Smile.eu">
            <a:extLst>
              <a:ext uri="{FF2B5EF4-FFF2-40B4-BE49-F238E27FC236}">
                <a16:creationId xmlns:a16="http://schemas.microsoft.com/office/drawing/2014/main" id="{5B47BFD2-DBF4-12FE-44EA-F946E54D7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39" y="4548547"/>
            <a:ext cx="1236920" cy="12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Apache Spark — Wikipédia">
            <a:extLst>
              <a:ext uri="{FF2B5EF4-FFF2-40B4-BE49-F238E27FC236}">
                <a16:creationId xmlns:a16="http://schemas.microsoft.com/office/drawing/2014/main" id="{70628EB4-C236-4D23-8428-5EAE223E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814" y="5603567"/>
            <a:ext cx="1836453" cy="9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97652-3225-0ECC-EA6A-66334F29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11"/>
            <a:ext cx="10515600" cy="727679"/>
          </a:xfrm>
        </p:spPr>
        <p:txBody>
          <a:bodyPr/>
          <a:lstStyle/>
          <a:p>
            <a:pPr algn="ctr"/>
            <a:r>
              <a:rPr lang="fr-FR" dirty="0"/>
              <a:t>How Big ? =&gt;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Tool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3DB51950-D928-1B60-E054-63A40004BB72}"/>
              </a:ext>
            </a:extLst>
          </p:cNvPr>
          <p:cNvSpPr/>
          <p:nvPr/>
        </p:nvSpPr>
        <p:spPr>
          <a:xfrm>
            <a:off x="721165" y="2525231"/>
            <a:ext cx="1469067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B305F-1254-DF06-1D10-E9F4AF8F545E}"/>
              </a:ext>
            </a:extLst>
          </p:cNvPr>
          <p:cNvSpPr txBox="1"/>
          <p:nvPr/>
        </p:nvSpPr>
        <p:spPr>
          <a:xfrm>
            <a:off x="217579" y="1209021"/>
            <a:ext cx="176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1 ..   1 000</a:t>
            </a:r>
          </a:p>
        </p:txBody>
      </p:sp>
      <p:pic>
        <p:nvPicPr>
          <p:cNvPr id="18434" name="Picture 2" descr="Notepad++ - Wikipedia">
            <a:extLst>
              <a:ext uri="{FF2B5EF4-FFF2-40B4-BE49-F238E27FC236}">
                <a16:creationId xmlns:a16="http://schemas.microsoft.com/office/drawing/2014/main" id="{7B1214F0-4F1F-606B-5A51-C9C7144C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70" y="1150364"/>
            <a:ext cx="1147763" cy="9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298A7-0D5E-CA1C-4236-F64E509E3428}"/>
              </a:ext>
            </a:extLst>
          </p:cNvPr>
          <p:cNvSpPr txBox="1"/>
          <p:nvPr/>
        </p:nvSpPr>
        <p:spPr>
          <a:xfrm>
            <a:off x="1187069" y="2156664"/>
            <a:ext cx="107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50 000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5065BF8C-818F-5E9F-1EE1-F05D4B442E48}"/>
              </a:ext>
            </a:extLst>
          </p:cNvPr>
          <p:cNvSpPr/>
          <p:nvPr/>
        </p:nvSpPr>
        <p:spPr>
          <a:xfrm>
            <a:off x="308343" y="1700674"/>
            <a:ext cx="1279375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6" name="Picture 4" descr="40 raccourcis clavier pour Excel">
            <a:extLst>
              <a:ext uri="{FF2B5EF4-FFF2-40B4-BE49-F238E27FC236}">
                <a16:creationId xmlns:a16="http://schemas.microsoft.com/office/drawing/2014/main" id="{B0769CE6-3B26-87E7-DDD6-6AF3BDCC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54" y="2335843"/>
            <a:ext cx="1170281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99D4AE1-1C0B-E517-2F48-561A31D1A0E9}"/>
              </a:ext>
            </a:extLst>
          </p:cNvPr>
          <p:cNvSpPr/>
          <p:nvPr/>
        </p:nvSpPr>
        <p:spPr>
          <a:xfrm>
            <a:off x="1345019" y="3501186"/>
            <a:ext cx="2413590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5407D-985A-D2FB-7AEB-51E5C66A3273}"/>
              </a:ext>
            </a:extLst>
          </p:cNvPr>
          <p:cNvSpPr txBox="1"/>
          <p:nvPr/>
        </p:nvSpPr>
        <p:spPr>
          <a:xfrm>
            <a:off x="2068268" y="3090909"/>
            <a:ext cx="192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Million (e6)</a:t>
            </a:r>
          </a:p>
        </p:txBody>
      </p:sp>
      <p:pic>
        <p:nvPicPr>
          <p:cNvPr id="18438" name="Picture 6" descr="pandas (software) - Wikipedia">
            <a:extLst>
              <a:ext uri="{FF2B5EF4-FFF2-40B4-BE49-F238E27FC236}">
                <a16:creationId xmlns:a16="http://schemas.microsoft.com/office/drawing/2014/main" id="{53D29B0B-8048-B33F-3D3A-2125CDAA1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74" y="3286783"/>
            <a:ext cx="1796299" cy="7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4FC5458-8B96-BB69-F980-4D6B503B4957}"/>
              </a:ext>
            </a:extLst>
          </p:cNvPr>
          <p:cNvSpPr/>
          <p:nvPr/>
        </p:nvSpPr>
        <p:spPr>
          <a:xfrm>
            <a:off x="2200940" y="4445443"/>
            <a:ext cx="3483333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869BF-7BE0-D08A-1E6D-356A6C35CA70}"/>
              </a:ext>
            </a:extLst>
          </p:cNvPr>
          <p:cNvSpPr txBox="1"/>
          <p:nvPr/>
        </p:nvSpPr>
        <p:spPr>
          <a:xfrm>
            <a:off x="4105289" y="4031689"/>
            <a:ext cx="179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 Billion(e9)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67D5FDC-02DB-FDC2-5D65-819E2A2F1C72}"/>
              </a:ext>
            </a:extLst>
          </p:cNvPr>
          <p:cNvSpPr/>
          <p:nvPr/>
        </p:nvSpPr>
        <p:spPr>
          <a:xfrm>
            <a:off x="3031362" y="5561628"/>
            <a:ext cx="7585247" cy="362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42" name="Picture 10" descr="Expertise PostgreSQL - Prestataire expert PostgreSQL - Alfa-Safety">
            <a:extLst>
              <a:ext uri="{FF2B5EF4-FFF2-40B4-BE49-F238E27FC236}">
                <a16:creationId xmlns:a16="http://schemas.microsoft.com/office/drawing/2014/main" id="{BB1014D0-2779-BB05-4DBB-B600829A6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14" y="4071776"/>
            <a:ext cx="983745" cy="95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B62DA-884F-3D3A-A42D-D7D03DC265D7}"/>
              </a:ext>
            </a:extLst>
          </p:cNvPr>
          <p:cNvSpPr txBox="1"/>
          <p:nvPr/>
        </p:nvSpPr>
        <p:spPr>
          <a:xfrm>
            <a:off x="8257954" y="5199167"/>
            <a:ext cx="224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&gt;= e9 : BIG Data</a:t>
            </a:r>
          </a:p>
        </p:txBody>
      </p:sp>
      <p:pic>
        <p:nvPicPr>
          <p:cNvPr id="18444" name="Picture 12" descr="MySQL — Wikipédia">
            <a:extLst>
              <a:ext uri="{FF2B5EF4-FFF2-40B4-BE49-F238E27FC236}">
                <a16:creationId xmlns:a16="http://schemas.microsoft.com/office/drawing/2014/main" id="{7D8C65E3-7155-81C2-67AF-9DA4A079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28" y="4198435"/>
            <a:ext cx="1410161" cy="7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553F5E-2B96-73C3-128A-40397EAEB5D8}"/>
              </a:ext>
            </a:extLst>
          </p:cNvPr>
          <p:cNvSpPr txBox="1"/>
          <p:nvPr/>
        </p:nvSpPr>
        <p:spPr>
          <a:xfrm>
            <a:off x="2244237" y="3699464"/>
            <a:ext cx="146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Mega</a:t>
            </a:r>
            <a:r>
              <a:rPr lang="fr-FR" dirty="0"/>
              <a:t> Bytes)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3BF78-AD6F-DB03-344E-10FDC1972C50}"/>
              </a:ext>
            </a:extLst>
          </p:cNvPr>
          <p:cNvSpPr txBox="1"/>
          <p:nvPr/>
        </p:nvSpPr>
        <p:spPr>
          <a:xfrm>
            <a:off x="4204889" y="468996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Tera</a:t>
            </a:r>
            <a:r>
              <a:rPr lang="fr-FR" dirty="0"/>
              <a:t> Bytes)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A1DCC-9659-0896-D25A-874D48462FCB}"/>
              </a:ext>
            </a:extLst>
          </p:cNvPr>
          <p:cNvSpPr txBox="1"/>
          <p:nvPr/>
        </p:nvSpPr>
        <p:spPr>
          <a:xfrm>
            <a:off x="8322636" y="5895672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 </a:t>
            </a:r>
            <a:r>
              <a:rPr lang="fr-FR" b="1" dirty="0" err="1"/>
              <a:t>Peta</a:t>
            </a:r>
            <a:r>
              <a:rPr lang="fr-FR" dirty="0"/>
              <a:t> Bytes)</a:t>
            </a:r>
          </a:p>
        </p:txBody>
      </p:sp>
    </p:spTree>
    <p:extLst>
      <p:ext uri="{BB962C8B-B14F-4D97-AF65-F5344CB8AC3E}">
        <p14:creationId xmlns:p14="http://schemas.microsoft.com/office/powerpoint/2010/main" val="550224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5EB6-9F3C-5B66-A085-0A3BC703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A Very « Simple »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-System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771097-AE8D-D878-8C8B-E20CCAA4903E}"/>
              </a:ext>
            </a:extLst>
          </p:cNvPr>
          <p:cNvSpPr/>
          <p:nvPr/>
        </p:nvSpPr>
        <p:spPr>
          <a:xfrm rot="999574">
            <a:off x="4024337" y="2204756"/>
            <a:ext cx="1111102" cy="379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31DE76B6-C190-86F4-4052-FC0FFFC01083}"/>
              </a:ext>
            </a:extLst>
          </p:cNvPr>
          <p:cNvSpPr/>
          <p:nvPr/>
        </p:nvSpPr>
        <p:spPr>
          <a:xfrm>
            <a:off x="5330455" y="1529148"/>
            <a:ext cx="3728486" cy="23326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42722-6399-A30F-59E6-9EDDABB359F3}"/>
              </a:ext>
            </a:extLst>
          </p:cNvPr>
          <p:cNvSpPr txBox="1"/>
          <p:nvPr/>
        </p:nvSpPr>
        <p:spPr>
          <a:xfrm>
            <a:off x="186070" y="1932952"/>
            <a:ext cx="4106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Tick</a:t>
            </a:r>
            <a:r>
              <a:rPr lang="fr-FR" dirty="0"/>
              <a:t> » per seconds</a:t>
            </a:r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Exchange Places</a:t>
            </a:r>
          </a:p>
          <a:p>
            <a:r>
              <a:rPr lang="fr-FR" dirty="0"/>
              <a:t> (Bourse Paris, London Stock Exchange, …)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9FDFDA3-8329-C618-AC1B-1112A0CE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3" y="2908005"/>
            <a:ext cx="3372293" cy="23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B3410-7CAC-6CA4-50F3-A68AC689F1A3}"/>
              </a:ext>
            </a:extLst>
          </p:cNvPr>
          <p:cNvSpPr txBox="1"/>
          <p:nvPr/>
        </p:nvSpPr>
        <p:spPr>
          <a:xfrm>
            <a:off x="6979098" y="5906706"/>
            <a:ext cx="52129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Volume, Velocity … but not </a:t>
            </a:r>
            <a:r>
              <a:rPr lang="fr-FR" sz="2800" dirty="0" err="1"/>
              <a:t>Variety</a:t>
            </a:r>
            <a:endParaRPr lang="fr-FR" sz="2800" dirty="0"/>
          </a:p>
          <a:p>
            <a:r>
              <a:rPr lang="fr-FR" sz="2800" dirty="0"/>
              <a:t>( NO </a:t>
            </a:r>
            <a:r>
              <a:rPr lang="fr-FR" sz="2800" dirty="0" err="1"/>
              <a:t>spark</a:t>
            </a:r>
            <a:r>
              <a:rPr lang="fr-FR" sz="2800" dirty="0"/>
              <a:t>, No Hadoop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EE148-64CC-A58D-6689-8F878D303D3B}"/>
              </a:ext>
            </a:extLst>
          </p:cNvPr>
          <p:cNvSpPr txBox="1"/>
          <p:nvPr/>
        </p:nvSpPr>
        <p:spPr>
          <a:xfrm>
            <a:off x="4900405" y="3809061"/>
            <a:ext cx="65967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 </a:t>
            </a:r>
            <a:r>
              <a:rPr lang="fr-FR" sz="2800" dirty="0" err="1"/>
              <a:t>binary</a:t>
            </a:r>
            <a:r>
              <a:rPr lang="fr-FR" sz="2800" dirty="0"/>
              <a:t> file per Day/Place/Instrument</a:t>
            </a:r>
          </a:p>
          <a:p>
            <a:r>
              <a:rPr lang="fr-FR" sz="2800" dirty="0"/>
              <a:t>… 2M files per </a:t>
            </a:r>
            <a:r>
              <a:rPr lang="fr-FR" sz="2800" dirty="0" err="1"/>
              <a:t>day</a:t>
            </a:r>
            <a:endParaRPr lang="fr-FR" sz="2800" dirty="0"/>
          </a:p>
          <a:p>
            <a:r>
              <a:rPr lang="fr-FR" sz="2800" dirty="0"/>
              <a:t>… 40 Giga per </a:t>
            </a:r>
            <a:r>
              <a:rPr lang="fr-FR" sz="2800" dirty="0" err="1"/>
              <a:t>day</a:t>
            </a:r>
            <a:endParaRPr lang="fr-FR" sz="2800" dirty="0"/>
          </a:p>
          <a:p>
            <a:r>
              <a:rPr lang="fr-FR" sz="2800" dirty="0"/>
              <a:t>… </a:t>
            </a:r>
            <a:r>
              <a:rPr lang="fr-FR" sz="2800" dirty="0" err="1"/>
              <a:t>since</a:t>
            </a:r>
            <a:r>
              <a:rPr lang="fr-FR" sz="2800" dirty="0"/>
              <a:t> 22 </a:t>
            </a:r>
            <a:r>
              <a:rPr lang="fr-FR" sz="2800" dirty="0" err="1"/>
              <a:t>years</a:t>
            </a:r>
            <a:r>
              <a:rPr lang="fr-FR" sz="2800" dirty="0"/>
              <a:t>  …    25 Billions Files / </a:t>
            </a:r>
            <a:r>
              <a:rPr lang="fr-FR" sz="2800" dirty="0" err="1"/>
              <a:t>Petas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69906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C7E1-EF43-5B88-B0DD-830326DD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</a:t>
            </a:r>
            <a:r>
              <a:rPr lang="fr-FR" dirty="0" err="1"/>
              <a:t>hates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Small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B2E70-E966-F97F-F2FF-3AA4F975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3" y="2343566"/>
            <a:ext cx="8352244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139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B535-E80B-0125-3F36-76BE0B39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Files ?  More </a:t>
            </a:r>
            <a:r>
              <a:rPr lang="fr-FR" dirty="0" err="1"/>
              <a:t>than</a:t>
            </a:r>
            <a:r>
              <a:rPr lang="fr-FR" dirty="0"/>
              <a:t> Giga ?</a:t>
            </a:r>
            <a:br>
              <a:rPr lang="fr-FR" dirty="0"/>
            </a:br>
            <a:r>
              <a:rPr lang="fr-FR" dirty="0"/>
              <a:t>YES … BUT PARQUET </a:t>
            </a:r>
            <a:r>
              <a:rPr lang="fr-FR" dirty="0" err="1"/>
              <a:t>Partitioned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F6BF7-EB25-F5CE-3BEC-0F10C3BC8C13}"/>
              </a:ext>
            </a:extLst>
          </p:cNvPr>
          <p:cNvSpPr txBox="1"/>
          <p:nvPr/>
        </p:nvSpPr>
        <p:spPr>
          <a:xfrm>
            <a:off x="1186208" y="3603994"/>
            <a:ext cx="111887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Doing</a:t>
            </a:r>
            <a:r>
              <a:rPr lang="fr-FR" sz="3200" dirty="0"/>
              <a:t> </a:t>
            </a:r>
            <a:r>
              <a:rPr lang="fr-FR" sz="3200" dirty="0" err="1"/>
              <a:t>BigData</a:t>
            </a:r>
            <a:r>
              <a:rPr lang="fr-FR" sz="3200" dirty="0"/>
              <a:t>  = 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PARQUETFiles</a:t>
            </a:r>
            <a:r>
              <a:rPr lang="fr-FR" sz="3200" dirty="0"/>
              <a:t> (</a:t>
            </a:r>
            <a:r>
              <a:rPr lang="fr-FR" sz="3200" dirty="0" err="1"/>
              <a:t>correctly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                     )</a:t>
            </a:r>
          </a:p>
          <a:p>
            <a:endParaRPr lang="fr-FR" sz="3200" dirty="0"/>
          </a:p>
          <a:p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                                                                                  End Of Story.</a:t>
            </a:r>
          </a:p>
          <a:p>
            <a:endParaRPr lang="fr-FR" sz="3200" dirty="0"/>
          </a:p>
        </p:txBody>
      </p:sp>
      <p:pic>
        <p:nvPicPr>
          <p:cNvPr id="3074" name="Picture 2" descr="Understanding the Parquet file format">
            <a:extLst>
              <a:ext uri="{FF2B5EF4-FFF2-40B4-BE49-F238E27FC236}">
                <a16:creationId xmlns:a16="http://schemas.microsoft.com/office/drawing/2014/main" id="{4C0BFD27-A7C0-F4B5-8BCC-DD433E98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268764"/>
            <a:ext cx="1664305" cy="109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ache Spark — Wikipédia">
            <a:extLst>
              <a:ext uri="{FF2B5EF4-FFF2-40B4-BE49-F238E27FC236}">
                <a16:creationId xmlns:a16="http://schemas.microsoft.com/office/drawing/2014/main" id="{6EA30EE7-2368-909F-9A8C-214C03BE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409" y="3178628"/>
            <a:ext cx="1984765" cy="10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31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4" y="1630439"/>
            <a:ext cx="8340875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sz="3500" b="1" dirty="0"/>
              <a:t>Usages</a:t>
            </a:r>
            <a:endParaRPr lang="fr-FR" b="1" dirty="0"/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303923" y="4786590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813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BF17-758F-F4EA-2E29-183E6000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65"/>
            <a:ext cx="10515600" cy="189868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Governance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Data Directories </a:t>
            </a:r>
            <a:r>
              <a:rPr lang="fr-FR" dirty="0" err="1"/>
              <a:t>Organization</a:t>
            </a:r>
            <a:br>
              <a:rPr lang="fr-FR" dirty="0"/>
            </a:br>
            <a:r>
              <a:rPr lang="fr-FR" dirty="0"/>
              <a:t>Read-Write Permissions, Quota,  RDPG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BF21-F6E4-FCDE-CCC2-4805C2DE628E}"/>
              </a:ext>
            </a:extLst>
          </p:cNvPr>
          <p:cNvSpPr txBox="1"/>
          <p:nvPr/>
        </p:nvSpPr>
        <p:spPr>
          <a:xfrm>
            <a:off x="2285999" y="2332775"/>
            <a:ext cx="828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would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organize</a:t>
            </a:r>
            <a:r>
              <a:rPr lang="fr-FR" sz="2800" dirty="0"/>
              <a:t> Read-Write Permissions on 6000 tables x 1000 jobs ?</a:t>
            </a:r>
            <a:endParaRPr lang="fr-F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0168B-B35B-8002-3BB1-031C9443FD48}"/>
              </a:ext>
            </a:extLst>
          </p:cNvPr>
          <p:cNvSpPr txBox="1"/>
          <p:nvPr/>
        </p:nvSpPr>
        <p:spPr>
          <a:xfrm>
            <a:off x="3333988" y="3429000"/>
            <a:ext cx="43654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/ &lt;root HDFS&gt;</a:t>
            </a:r>
          </a:p>
          <a:p>
            <a:r>
              <a:rPr lang="fr-FR" sz="2400" dirty="0"/>
              <a:t>  /</a:t>
            </a:r>
            <a:r>
              <a:rPr lang="fr-FR" sz="2400" dirty="0" err="1"/>
              <a:t>env</a:t>
            </a:r>
            <a:endParaRPr lang="fr-FR" sz="2400" dirty="0"/>
          </a:p>
          <a:p>
            <a:r>
              <a:rPr lang="fr-FR" sz="2400" dirty="0"/>
              <a:t>     / {</a:t>
            </a:r>
            <a:r>
              <a:rPr lang="fr-FR" sz="2400" dirty="0" err="1"/>
              <a:t>raw|lake</a:t>
            </a:r>
            <a:r>
              <a:rPr lang="fr-FR" sz="2400" dirty="0"/>
              <a:t>}</a:t>
            </a:r>
          </a:p>
          <a:p>
            <a:r>
              <a:rPr lang="fr-FR" sz="2400" dirty="0"/>
              <a:t>         /</a:t>
            </a:r>
            <a:r>
              <a:rPr lang="fr-FR" sz="2400" dirty="0" err="1"/>
              <a:t>dir</a:t>
            </a:r>
            <a:r>
              <a:rPr lang="fr-FR" sz="2400" dirty="0"/>
              <a:t>  =by Team</a:t>
            </a:r>
          </a:p>
          <a:p>
            <a:r>
              <a:rPr lang="fr-FR" sz="2400" dirty="0"/>
              <a:t>              /</a:t>
            </a:r>
            <a:r>
              <a:rPr lang="fr-FR" sz="2400" dirty="0" err="1"/>
              <a:t>subDir</a:t>
            </a:r>
            <a:r>
              <a:rPr lang="fr-FR" sz="2400" dirty="0"/>
              <a:t>   =by </a:t>
            </a:r>
            <a:r>
              <a:rPr lang="fr-FR" sz="2400" dirty="0" err="1"/>
              <a:t>domain</a:t>
            </a:r>
            <a:br>
              <a:rPr lang="fr-FR" sz="2400" dirty="0"/>
            </a:br>
            <a:r>
              <a:rPr lang="fr-FR" sz="2400" dirty="0"/>
              <a:t>                   /</a:t>
            </a:r>
            <a:r>
              <a:rPr lang="fr-FR" sz="2400" dirty="0" err="1"/>
              <a:t>sub-subDir</a:t>
            </a:r>
            <a:r>
              <a:rPr lang="fr-FR" sz="2400" dirty="0"/>
              <a:t>=</a:t>
            </a:r>
            <a:r>
              <a:rPr lang="fr-FR" sz="2400" dirty="0" err="1"/>
              <a:t>Hive</a:t>
            </a:r>
            <a:r>
              <a:rPr lang="fr-FR" sz="2400" dirty="0"/>
              <a:t> table</a:t>
            </a:r>
          </a:p>
          <a:p>
            <a:r>
              <a:rPr lang="fr-FR" sz="2400" dirty="0"/>
              <a:t>                            /</a:t>
            </a:r>
            <a:r>
              <a:rPr lang="fr-FR" sz="2400" dirty="0" err="1"/>
              <a:t>hive</a:t>
            </a:r>
            <a:r>
              <a:rPr lang="fr-FR" sz="2400" dirty="0"/>
              <a:t> partitions</a:t>
            </a:r>
            <a:br>
              <a:rPr lang="fr-FR" sz="2400" dirty="0"/>
            </a:br>
            <a:r>
              <a:rPr lang="fr-FR" sz="2400" dirty="0"/>
              <a:t>                                      /*.parquet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9C28F81-1477-4070-D4D7-F8515F182728}"/>
              </a:ext>
            </a:extLst>
          </p:cNvPr>
          <p:cNvSpPr/>
          <p:nvPr/>
        </p:nvSpPr>
        <p:spPr>
          <a:xfrm>
            <a:off x="7568214" y="4949301"/>
            <a:ext cx="569871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367EDDE-B42E-9079-7E7D-013098659503}"/>
              </a:ext>
            </a:extLst>
          </p:cNvPr>
          <p:cNvSpPr/>
          <p:nvPr/>
        </p:nvSpPr>
        <p:spPr>
          <a:xfrm flipH="1">
            <a:off x="2867942" y="4682261"/>
            <a:ext cx="631795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02BE6-69F1-0840-C347-5B7AAB394B2A}"/>
              </a:ext>
            </a:extLst>
          </p:cNvPr>
          <p:cNvSpPr txBox="1"/>
          <p:nvPr/>
        </p:nvSpPr>
        <p:spPr>
          <a:xfrm>
            <a:off x="182938" y="4349136"/>
            <a:ext cx="27310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describe</a:t>
            </a:r>
            <a:r>
              <a:rPr lang="fr-FR" dirty="0"/>
              <a:t> « </a:t>
            </a:r>
            <a:r>
              <a:rPr lang="fr-FR" dirty="0" err="1"/>
              <a:t>Datasets</a:t>
            </a:r>
            <a:r>
              <a:rPr lang="fr-FR" dirty="0"/>
              <a:t> »</a:t>
            </a:r>
            <a:br>
              <a:rPr lang="fr-FR" dirty="0"/>
            </a:br>
            <a:r>
              <a:rPr lang="fr-FR" dirty="0"/>
              <a:t>( data </a:t>
            </a:r>
            <a:r>
              <a:rPr lang="fr-FR" dirty="0" err="1"/>
              <a:t>owner</a:t>
            </a:r>
            <a:r>
              <a:rPr lang="fr-FR" dirty="0"/>
              <a:t>)</a:t>
            </a:r>
          </a:p>
          <a:p>
            <a:r>
              <a:rPr lang="fr-FR" dirty="0"/>
              <a:t>=&gt; Validation by </a:t>
            </a:r>
            <a:r>
              <a:rPr lang="fr-FR" dirty="0" err="1"/>
              <a:t>DataOffice</a:t>
            </a:r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sub-dirs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+ </a:t>
            </a:r>
            <a:r>
              <a:rPr lang="fr-FR" dirty="0" err="1"/>
              <a:t>granted</a:t>
            </a:r>
            <a:r>
              <a:rPr lang="fr-FR" dirty="0"/>
              <a:t> </a:t>
            </a:r>
            <a:r>
              <a:rPr lang="fr-FR" dirty="0" err="1"/>
              <a:t>recursive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 WRITE permission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B9DD0EE-0D84-1794-FF67-85D9687B0C45}"/>
              </a:ext>
            </a:extLst>
          </p:cNvPr>
          <p:cNvSpPr/>
          <p:nvPr/>
        </p:nvSpPr>
        <p:spPr>
          <a:xfrm flipH="1">
            <a:off x="3107257" y="4966497"/>
            <a:ext cx="631795" cy="372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0FB26-F1F2-B2DB-0C16-7BAABEDE91D9}"/>
              </a:ext>
            </a:extLst>
          </p:cNvPr>
          <p:cNvSpPr txBox="1"/>
          <p:nvPr/>
        </p:nvSpPr>
        <p:spPr>
          <a:xfrm>
            <a:off x="8705320" y="4552764"/>
            <a:ext cx="3372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</a:t>
            </a:r>
            <a:r>
              <a:rPr lang="fr-FR" dirty="0" err="1"/>
              <a:t>ask</a:t>
            </a:r>
            <a:r>
              <a:rPr lang="fr-FR" dirty="0"/>
              <a:t> for a « Usage » Job</a:t>
            </a:r>
          </a:p>
          <a:p>
            <a:r>
              <a:rPr lang="fr-FR" dirty="0" err="1"/>
              <a:t>Explain</a:t>
            </a:r>
            <a:r>
              <a:rPr lang="fr-FR" dirty="0"/>
              <a:t> Inputs/Output</a:t>
            </a:r>
            <a:br>
              <a:rPr lang="fr-FR" dirty="0"/>
            </a:br>
            <a:r>
              <a:rPr lang="fr-FR" dirty="0"/>
              <a:t>=&gt; Validation by </a:t>
            </a:r>
            <a:r>
              <a:rPr lang="fr-FR" dirty="0" err="1"/>
              <a:t>DataOffice</a:t>
            </a:r>
            <a:endParaRPr lang="fr-FR" dirty="0"/>
          </a:p>
          <a:p>
            <a:r>
              <a:rPr lang="fr-FR" dirty="0"/>
              <a:t>=&gt; Grant </a:t>
            </a:r>
            <a:r>
              <a:rPr lang="fr-FR" dirty="0" err="1"/>
              <a:t>recursive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           READ permission for inputs</a:t>
            </a:r>
          </a:p>
        </p:txBody>
      </p:sp>
    </p:spTree>
    <p:extLst>
      <p:ext uri="{BB962C8B-B14F-4D97-AF65-F5344CB8AC3E}">
        <p14:creationId xmlns:p14="http://schemas.microsoft.com/office/powerpoint/2010/main" val="3153064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2B9A-EED2-8481-DAA6-60C822A3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365125"/>
            <a:ext cx="11918272" cy="15480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LAKE = Parquet</a:t>
            </a:r>
            <a:br>
              <a:rPr lang="fr-FR" dirty="0"/>
            </a:br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RAW: </a:t>
            </a:r>
            <a:r>
              <a:rPr lang="fr-FR" dirty="0" err="1"/>
              <a:t>Postgresql</a:t>
            </a:r>
            <a:r>
              <a:rPr lang="fr-FR" dirty="0"/>
              <a:t> or {</a:t>
            </a:r>
            <a:r>
              <a:rPr lang="fr-FR" dirty="0" err="1"/>
              <a:t>CSV|Json|Avro</a:t>
            </a:r>
            <a:r>
              <a:rPr lang="fr-FR" dirty="0"/>
              <a:t>..}</a:t>
            </a:r>
            <a:br>
              <a:rPr lang="fr-FR" dirty="0"/>
            </a:br>
            <a:r>
              <a:rPr lang="fr-FR" dirty="0"/>
              <a:t>STAGING </a:t>
            </a:r>
            <a:r>
              <a:rPr lang="fr-FR" dirty="0" err="1"/>
              <a:t>Dirs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668B92E-48DF-6022-D9E9-3037A2382322}"/>
              </a:ext>
            </a:extLst>
          </p:cNvPr>
          <p:cNvSpPr/>
          <p:nvPr/>
        </p:nvSpPr>
        <p:spPr>
          <a:xfrm>
            <a:off x="3721963" y="3187083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0E339B2A-1D37-6F91-0D4F-AB23D7C94D85}"/>
              </a:ext>
            </a:extLst>
          </p:cNvPr>
          <p:cNvSpPr/>
          <p:nvPr/>
        </p:nvSpPr>
        <p:spPr>
          <a:xfrm>
            <a:off x="7665128" y="3187083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0AFAB7A-E754-2C05-73FD-B7024B8F1611}"/>
              </a:ext>
            </a:extLst>
          </p:cNvPr>
          <p:cNvSpPr/>
          <p:nvPr/>
        </p:nvSpPr>
        <p:spPr>
          <a:xfrm>
            <a:off x="5722398" y="5035118"/>
            <a:ext cx="1114148" cy="1007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58E289D-0C02-1C72-3E1E-70999C435FE8}"/>
              </a:ext>
            </a:extLst>
          </p:cNvPr>
          <p:cNvSpPr/>
          <p:nvPr/>
        </p:nvSpPr>
        <p:spPr>
          <a:xfrm>
            <a:off x="2201662" y="3511117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E450E-9536-09DD-FB38-2EACA551F4B5}"/>
              </a:ext>
            </a:extLst>
          </p:cNvPr>
          <p:cNvSpPr txBox="1"/>
          <p:nvPr/>
        </p:nvSpPr>
        <p:spPr>
          <a:xfrm>
            <a:off x="3026352" y="2642128"/>
            <a:ext cx="290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private</a:t>
            </a:r>
            <a:r>
              <a:rPr lang="fr-FR" sz="2800" b="1" dirty="0"/>
              <a:t> RAW</a:t>
            </a:r>
            <a:r>
              <a:rPr lang="fr-FR" sz="2800" dirty="0"/>
              <a:t>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85FC0-F5C6-E53D-6508-25545F329AAE}"/>
              </a:ext>
            </a:extLst>
          </p:cNvPr>
          <p:cNvSpPr txBox="1"/>
          <p:nvPr/>
        </p:nvSpPr>
        <p:spPr>
          <a:xfrm>
            <a:off x="5430174" y="4591797"/>
            <a:ext cx="277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private</a:t>
            </a:r>
            <a:r>
              <a:rPr lang="fr-FR" sz="2800" b="1" dirty="0"/>
              <a:t> APP</a:t>
            </a:r>
            <a:r>
              <a:rPr lang="fr-FR" sz="2800" dirty="0"/>
              <a:t>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B8348-B922-2E72-8489-D9C1802502A0}"/>
              </a:ext>
            </a:extLst>
          </p:cNvPr>
          <p:cNvSpPr txBox="1"/>
          <p:nvPr/>
        </p:nvSpPr>
        <p:spPr>
          <a:xfrm>
            <a:off x="7401208" y="2685140"/>
            <a:ext cx="3139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sharable</a:t>
            </a:r>
            <a:r>
              <a:rPr lang="fr-FR" sz="2800" b="1" dirty="0"/>
              <a:t> LAKE</a:t>
            </a:r>
            <a:r>
              <a:rPr lang="fr-FR" sz="2800" dirty="0"/>
              <a:t> Layer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7AD63ED-A678-A149-6B1C-C39342372B4A}"/>
              </a:ext>
            </a:extLst>
          </p:cNvPr>
          <p:cNvSpPr/>
          <p:nvPr/>
        </p:nvSpPr>
        <p:spPr>
          <a:xfrm>
            <a:off x="5931763" y="3571042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ABD7D-74D5-7171-A050-3D338E6BE297}"/>
              </a:ext>
            </a:extLst>
          </p:cNvPr>
          <p:cNvSpPr txBox="1"/>
          <p:nvPr/>
        </p:nvSpPr>
        <p:spPr>
          <a:xfrm>
            <a:off x="5245085" y="3282349"/>
            <a:ext cx="23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Transform</a:t>
            </a:r>
            <a:r>
              <a:rPr lang="fr-FR" dirty="0"/>
              <a:t> RAW 2 LAKE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32424-DF1B-AD02-D605-F51B2F5B626C}"/>
              </a:ext>
            </a:extLst>
          </p:cNvPr>
          <p:cNvSpPr txBox="1"/>
          <p:nvPr/>
        </p:nvSpPr>
        <p:spPr>
          <a:xfrm>
            <a:off x="1351639" y="3172287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Upload</a:t>
            </a:r>
            <a:r>
              <a:rPr lang="fr-FR" dirty="0"/>
              <a:t> data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78293FF9-3C6B-D9CB-3316-679075A358AD}"/>
              </a:ext>
            </a:extLst>
          </p:cNvPr>
          <p:cNvSpPr/>
          <p:nvPr/>
        </p:nvSpPr>
        <p:spPr>
          <a:xfrm rot="16200000">
            <a:off x="6020094" y="4145424"/>
            <a:ext cx="591829" cy="2890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E580B9A-3575-B3CE-99E8-13ED226A4DDF}"/>
              </a:ext>
            </a:extLst>
          </p:cNvPr>
          <p:cNvSpPr/>
          <p:nvPr/>
        </p:nvSpPr>
        <p:spPr>
          <a:xfrm flipH="1">
            <a:off x="6635591" y="2284981"/>
            <a:ext cx="932759" cy="52731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86C6A6-8639-F503-018C-496F4A15DF79}"/>
              </a:ext>
            </a:extLst>
          </p:cNvPr>
          <p:cNvSpPr txBox="1"/>
          <p:nvPr/>
        </p:nvSpPr>
        <p:spPr>
          <a:xfrm>
            <a:off x="1526959" y="3994057"/>
            <a:ext cx="2280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Postgresql</a:t>
            </a:r>
            <a:r>
              <a:rPr lang="fr-FR" dirty="0"/>
              <a:t> </a:t>
            </a:r>
            <a:r>
              <a:rPr lang="fr-FR" dirty="0" err="1"/>
              <a:t>Extract</a:t>
            </a:r>
            <a:endParaRPr lang="fr-FR" dirty="0"/>
          </a:p>
          <a:p>
            <a:r>
              <a:rPr lang="fr-FR" dirty="0"/>
              <a:t>FTP/</a:t>
            </a:r>
            <a:r>
              <a:rPr lang="fr-FR" dirty="0" err="1"/>
              <a:t>Hdfs</a:t>
            </a:r>
            <a:r>
              <a:rPr lang="fr-FR" dirty="0"/>
              <a:t> Files </a:t>
            </a:r>
            <a:r>
              <a:rPr lang="fr-FR" dirty="0" err="1"/>
              <a:t>upload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CSV,Text,Json,Xml</a:t>
            </a:r>
            <a:r>
              <a:rPr lang="fr-FR" dirty="0"/>
              <a:t>,…</a:t>
            </a:r>
          </a:p>
          <a:p>
            <a:endParaRPr lang="fr-FR" dirty="0"/>
          </a:p>
          <a:p>
            <a:r>
              <a:rPr lang="fr-FR" dirty="0"/>
              <a:t>Streaming </a:t>
            </a:r>
            <a:r>
              <a:rPr lang="fr-FR" dirty="0" err="1"/>
              <a:t>flushed</a:t>
            </a: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Avro</a:t>
            </a:r>
            <a:r>
              <a:rPr lang="fr-FR" dirty="0"/>
              <a:t> Files (</a:t>
            </a:r>
            <a:r>
              <a:rPr lang="fr-FR" dirty="0" err="1"/>
              <a:t>Flume</a:t>
            </a:r>
            <a:r>
              <a:rPr lang="fr-FR" dirty="0"/>
              <a:t>)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818A243-8DF9-09F0-86C8-116254A6E567}"/>
              </a:ext>
            </a:extLst>
          </p:cNvPr>
          <p:cNvSpPr/>
          <p:nvPr/>
        </p:nvSpPr>
        <p:spPr>
          <a:xfrm rot="18545166">
            <a:off x="3392669" y="4888637"/>
            <a:ext cx="949910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C2D728-BDDE-5F0B-9542-7129D33982D5}"/>
              </a:ext>
            </a:extLst>
          </p:cNvPr>
          <p:cNvSpPr txBox="1"/>
          <p:nvPr/>
        </p:nvSpPr>
        <p:spPr>
          <a:xfrm>
            <a:off x="9001325" y="3638544"/>
            <a:ext cx="15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PARQUET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65AF45-B257-0AC0-FA90-325CFD61E919}"/>
              </a:ext>
            </a:extLst>
          </p:cNvPr>
          <p:cNvSpPr txBox="1"/>
          <p:nvPr/>
        </p:nvSpPr>
        <p:spPr>
          <a:xfrm>
            <a:off x="6992012" y="5842809"/>
            <a:ext cx="276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Any</a:t>
            </a:r>
            <a:r>
              <a:rPr lang="fr-FR" dirty="0"/>
              <a:t> File format</a:t>
            </a:r>
          </a:p>
          <a:p>
            <a:r>
              <a:rPr lang="fr-FR" dirty="0"/>
              <a:t>Example for export to OLAP</a:t>
            </a:r>
          </a:p>
        </p:txBody>
      </p:sp>
    </p:spTree>
    <p:extLst>
      <p:ext uri="{BB962C8B-B14F-4D97-AF65-F5344CB8AC3E}">
        <p14:creationId xmlns:p14="http://schemas.microsoft.com/office/powerpoint/2010/main" val="19202976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92D671-ECD3-3008-A2DE-A74B9C143246}"/>
              </a:ext>
            </a:extLst>
          </p:cNvPr>
          <p:cNvSpPr/>
          <p:nvPr/>
        </p:nvSpPr>
        <p:spPr>
          <a:xfrm>
            <a:off x="2039538" y="1585266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78D62-19AA-05AD-AEE7-27D89A7C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00"/>
            <a:ext cx="10515600" cy="852438"/>
          </a:xfrm>
        </p:spPr>
        <p:txBody>
          <a:bodyPr/>
          <a:lstStyle/>
          <a:p>
            <a:pPr algn="ctr"/>
            <a:r>
              <a:rPr lang="fr-FR" dirty="0" err="1"/>
              <a:t>Feeding</a:t>
            </a:r>
            <a:r>
              <a:rPr lang="fr-FR" dirty="0"/>
              <a:t> – </a:t>
            </a:r>
            <a:r>
              <a:rPr lang="fr-FR" dirty="0" err="1"/>
              <a:t>Transforming</a:t>
            </a:r>
            <a:r>
              <a:rPr lang="fr-FR" dirty="0"/>
              <a:t> – </a:t>
            </a:r>
            <a:r>
              <a:rPr lang="fr-FR" dirty="0" err="1"/>
              <a:t>Consuming</a:t>
            </a:r>
            <a:r>
              <a:rPr lang="fr-FR" dirty="0"/>
              <a:t>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1071E-F2B9-C5E7-D170-A7F12A435696}"/>
              </a:ext>
            </a:extLst>
          </p:cNvPr>
          <p:cNvSpPr txBox="1"/>
          <p:nvPr/>
        </p:nvSpPr>
        <p:spPr>
          <a:xfrm>
            <a:off x="5572015" y="2391387"/>
            <a:ext cx="636687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Every</a:t>
            </a:r>
            <a:r>
              <a:rPr lang="fr-FR" sz="2000" dirty="0"/>
              <a:t> </a:t>
            </a:r>
            <a:r>
              <a:rPr lang="fr-FR" sz="2000" dirty="0" err="1"/>
              <a:t>project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granted</a:t>
            </a: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dirty="0"/>
              <a:t>3 Read-Write </a:t>
            </a:r>
            <a:r>
              <a:rPr lang="fr-FR" sz="2000" dirty="0" err="1"/>
              <a:t>Databases</a:t>
            </a:r>
            <a:r>
              <a:rPr lang="fr-FR" sz="2000" dirty="0"/>
              <a:t>: RAW, APP, LAKE</a:t>
            </a:r>
          </a:p>
          <a:p>
            <a:endParaRPr lang="fr-FR" sz="2000" dirty="0"/>
          </a:p>
          <a:p>
            <a:r>
              <a:rPr lang="fr-FR" sz="2000" dirty="0"/>
              <a:t>LAKE are </a:t>
            </a:r>
            <a:r>
              <a:rPr lang="fr-FR" sz="2000" dirty="0" err="1"/>
              <a:t>sharable</a:t>
            </a:r>
            <a:r>
              <a:rPr lang="fr-FR" sz="2000" dirty="0"/>
              <a:t>  </a:t>
            </a:r>
            <a:br>
              <a:rPr lang="fr-FR" sz="2000" dirty="0"/>
            </a:br>
            <a:r>
              <a:rPr lang="fr-FR" sz="2000" dirty="0"/>
              <a:t>   …  </a:t>
            </a:r>
            <a:r>
              <a:rPr lang="fr-FR" sz="2000" dirty="0" err="1"/>
              <a:t>designed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efficiently</a:t>
            </a:r>
            <a:r>
              <a:rPr lang="fr-FR" sz="2000" dirty="0"/>
              <a:t> RE-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after</a:t>
            </a:r>
            <a:r>
              <a:rPr lang="fr-FR" sz="2000" dirty="0"/>
              <a:t> (for </a:t>
            </a:r>
            <a:r>
              <a:rPr lang="fr-FR" sz="2000" dirty="0" err="1"/>
              <a:t>analytical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r>
              <a:rPr lang="fr-FR" sz="2000" dirty="0" err="1"/>
              <a:t>Every</a:t>
            </a:r>
            <a:r>
              <a:rPr lang="fr-FR" sz="2000" dirty="0"/>
              <a:t> </a:t>
            </a:r>
            <a:r>
              <a:rPr lang="fr-FR" sz="2000" dirty="0" err="1"/>
              <a:t>project</a:t>
            </a:r>
            <a:r>
              <a:rPr lang="fr-FR" sz="2000" dirty="0"/>
              <a:t> can </a:t>
            </a:r>
            <a:r>
              <a:rPr lang="fr-FR" sz="2000" dirty="0" err="1"/>
              <a:t>request</a:t>
            </a:r>
            <a:r>
              <a:rPr lang="fr-FR" sz="2000" dirty="0"/>
              <a:t> Read </a:t>
            </a:r>
            <a:r>
              <a:rPr lang="fr-FR" sz="2000" dirty="0" err="1"/>
              <a:t>access</a:t>
            </a:r>
            <a:r>
              <a:rPr lang="fr-FR" sz="2000" dirty="0"/>
              <a:t> on </a:t>
            </a:r>
            <a:r>
              <a:rPr lang="fr-FR" sz="2000" dirty="0" err="1"/>
              <a:t>others</a:t>
            </a:r>
            <a:r>
              <a:rPr lang="fr-FR" sz="2000" dirty="0"/>
              <a:t> LAKE</a:t>
            </a:r>
          </a:p>
          <a:p>
            <a:r>
              <a:rPr lang="fr-FR" sz="2000" dirty="0"/>
              <a:t>(  </a:t>
            </a:r>
            <a:r>
              <a:rPr lang="fr-FR" sz="2000" dirty="0" err="1"/>
              <a:t>after</a:t>
            </a:r>
            <a:r>
              <a:rPr lang="fr-FR" sz="2000" dirty="0"/>
              <a:t> validation by Data-Office )</a:t>
            </a:r>
          </a:p>
          <a:p>
            <a:endParaRPr lang="fr-FR" sz="2000" dirty="0"/>
          </a:p>
          <a:p>
            <a:r>
              <a:rPr lang="fr-FR" sz="2000" dirty="0"/>
              <a:t>A </a:t>
            </a:r>
            <a:r>
              <a:rPr lang="fr-FR" sz="2000" dirty="0" err="1"/>
              <a:t>Dataset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writable</a:t>
            </a:r>
            <a:r>
              <a:rPr lang="fr-FR" sz="2000" dirty="0"/>
              <a:t> by </a:t>
            </a:r>
            <a:r>
              <a:rPr lang="fr-FR" sz="2000" dirty="0" err="1"/>
              <a:t>only</a:t>
            </a:r>
            <a:r>
              <a:rPr lang="fr-FR" sz="2000" dirty="0"/>
              <a:t> 1 Project (the </a:t>
            </a:r>
            <a:r>
              <a:rPr lang="fr-FR" sz="2000" dirty="0" err="1"/>
              <a:t>owner</a:t>
            </a:r>
            <a:r>
              <a:rPr lang="fr-FR" sz="2000" dirty="0"/>
              <a:t> )</a:t>
            </a:r>
          </a:p>
          <a:p>
            <a:endParaRPr lang="fr-FR" sz="2000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F05C390-FA49-3FFB-BD6B-E374BF31463F}"/>
              </a:ext>
            </a:extLst>
          </p:cNvPr>
          <p:cNvSpPr/>
          <p:nvPr/>
        </p:nvSpPr>
        <p:spPr>
          <a:xfrm>
            <a:off x="2268139" y="171843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843BEC8A-E50C-61A8-2F1B-67BDBB22C131}"/>
              </a:ext>
            </a:extLst>
          </p:cNvPr>
          <p:cNvSpPr/>
          <p:nvPr/>
        </p:nvSpPr>
        <p:spPr>
          <a:xfrm>
            <a:off x="2904372" y="171843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9C23C5BE-76E9-713C-82AB-3B6AFA5DBDD2}"/>
              </a:ext>
            </a:extLst>
          </p:cNvPr>
          <p:cNvSpPr/>
          <p:nvPr/>
        </p:nvSpPr>
        <p:spPr>
          <a:xfrm>
            <a:off x="3611263" y="1727761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51290-0C9D-2594-3249-14439A0CAEB4}"/>
              </a:ext>
            </a:extLst>
          </p:cNvPr>
          <p:cNvSpPr txBox="1"/>
          <p:nvPr/>
        </p:nvSpPr>
        <p:spPr>
          <a:xfrm>
            <a:off x="134430" y="1578127"/>
            <a:ext cx="148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1</a:t>
            </a:r>
          </a:p>
          <a:p>
            <a:r>
              <a:rPr lang="fr-FR" dirty="0"/>
              <a:t>( Feeder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8A46BB-3F47-DB32-7E6A-C2F3041C9DAB}"/>
              </a:ext>
            </a:extLst>
          </p:cNvPr>
          <p:cNvSpPr/>
          <p:nvPr/>
        </p:nvSpPr>
        <p:spPr>
          <a:xfrm>
            <a:off x="2766391" y="1800114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514E0-B979-B66C-94D4-1BB880725FF1}"/>
              </a:ext>
            </a:extLst>
          </p:cNvPr>
          <p:cNvSpPr/>
          <p:nvPr/>
        </p:nvSpPr>
        <p:spPr>
          <a:xfrm>
            <a:off x="2039538" y="2603685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900270B-112C-D8E3-95EC-35CED7B457C2}"/>
              </a:ext>
            </a:extLst>
          </p:cNvPr>
          <p:cNvSpPr/>
          <p:nvPr/>
        </p:nvSpPr>
        <p:spPr>
          <a:xfrm>
            <a:off x="2268139" y="273684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C8F3D51A-A42D-9914-7E0E-1EA43AAFC7B7}"/>
              </a:ext>
            </a:extLst>
          </p:cNvPr>
          <p:cNvSpPr/>
          <p:nvPr/>
        </p:nvSpPr>
        <p:spPr>
          <a:xfrm>
            <a:off x="2904372" y="273684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3DE37B85-E1D9-9B32-71CF-0BCCD517CDB2}"/>
              </a:ext>
            </a:extLst>
          </p:cNvPr>
          <p:cNvSpPr/>
          <p:nvPr/>
        </p:nvSpPr>
        <p:spPr>
          <a:xfrm>
            <a:off x="3611263" y="2746180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B705D8-7121-96C8-A1BC-8AA94B78B757}"/>
              </a:ext>
            </a:extLst>
          </p:cNvPr>
          <p:cNvSpPr txBox="1"/>
          <p:nvPr/>
        </p:nvSpPr>
        <p:spPr>
          <a:xfrm>
            <a:off x="134430" y="2596546"/>
            <a:ext cx="164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2</a:t>
            </a:r>
          </a:p>
          <a:p>
            <a:r>
              <a:rPr lang="fr-FR" dirty="0"/>
              <a:t>( </a:t>
            </a:r>
            <a:r>
              <a:rPr lang="fr-FR" dirty="0" err="1"/>
              <a:t>Feed</a:t>
            </a:r>
            <a:r>
              <a:rPr lang="fr-FR" dirty="0"/>
              <a:t> + </a:t>
            </a:r>
            <a:r>
              <a:rPr lang="fr-FR" dirty="0" err="1"/>
              <a:t>Enrich</a:t>
            </a:r>
            <a:r>
              <a:rPr lang="fr-FR" dirty="0"/>
              <a:t>)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32A21B6-FE86-7523-C613-245D9154DCBA}"/>
              </a:ext>
            </a:extLst>
          </p:cNvPr>
          <p:cNvSpPr/>
          <p:nvPr/>
        </p:nvSpPr>
        <p:spPr>
          <a:xfrm>
            <a:off x="2766391" y="2818533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90D9B4-E836-5467-45DE-64B710C42457}"/>
              </a:ext>
            </a:extLst>
          </p:cNvPr>
          <p:cNvSpPr/>
          <p:nvPr/>
        </p:nvSpPr>
        <p:spPr>
          <a:xfrm>
            <a:off x="2039538" y="3622104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54B6DFA-DB6E-60CD-38C4-89F10D5D17E7}"/>
              </a:ext>
            </a:extLst>
          </p:cNvPr>
          <p:cNvSpPr/>
          <p:nvPr/>
        </p:nvSpPr>
        <p:spPr>
          <a:xfrm>
            <a:off x="2268139" y="3755268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68A769E1-7636-4960-D5AD-2A39CBE15F20}"/>
              </a:ext>
            </a:extLst>
          </p:cNvPr>
          <p:cNvSpPr/>
          <p:nvPr/>
        </p:nvSpPr>
        <p:spPr>
          <a:xfrm>
            <a:off x="2904372" y="3755268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741F04F0-377E-3059-5B6B-8DD73D6EF894}"/>
              </a:ext>
            </a:extLst>
          </p:cNvPr>
          <p:cNvSpPr/>
          <p:nvPr/>
        </p:nvSpPr>
        <p:spPr>
          <a:xfrm>
            <a:off x="3611263" y="3764599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E2117-D233-6289-B6A9-5FE8C1D4AAE3}"/>
              </a:ext>
            </a:extLst>
          </p:cNvPr>
          <p:cNvSpPr txBox="1"/>
          <p:nvPr/>
        </p:nvSpPr>
        <p:spPr>
          <a:xfrm>
            <a:off x="134430" y="3614965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3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3A7BF-2BFA-9C13-C602-7480E0423EF6}"/>
              </a:ext>
            </a:extLst>
          </p:cNvPr>
          <p:cNvSpPr/>
          <p:nvPr/>
        </p:nvSpPr>
        <p:spPr>
          <a:xfrm>
            <a:off x="2766391" y="3836952"/>
            <a:ext cx="774214" cy="240131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F4A9CF-E67C-A96A-8566-198FF94AFDD1}"/>
              </a:ext>
            </a:extLst>
          </p:cNvPr>
          <p:cNvSpPr/>
          <p:nvPr/>
        </p:nvSpPr>
        <p:spPr>
          <a:xfrm>
            <a:off x="2039538" y="4575889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D935F2A6-BDC4-E7F8-70AF-6A87237ED998}"/>
              </a:ext>
            </a:extLst>
          </p:cNvPr>
          <p:cNvSpPr/>
          <p:nvPr/>
        </p:nvSpPr>
        <p:spPr>
          <a:xfrm>
            <a:off x="3611263" y="4718384"/>
            <a:ext cx="397275" cy="350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23410-0D9D-4F14-0977-23532CE68447}"/>
              </a:ext>
            </a:extLst>
          </p:cNvPr>
          <p:cNvSpPr txBox="1"/>
          <p:nvPr/>
        </p:nvSpPr>
        <p:spPr>
          <a:xfrm>
            <a:off x="111496" y="4363977"/>
            <a:ext cx="12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4</a:t>
            </a:r>
          </a:p>
          <a:p>
            <a:r>
              <a:rPr lang="fr-FR" dirty="0"/>
              <a:t>( </a:t>
            </a:r>
            <a:r>
              <a:rPr lang="fr-FR" dirty="0" err="1"/>
              <a:t>Transform</a:t>
            </a:r>
            <a:br>
              <a:rPr lang="fr-FR" dirty="0"/>
            </a:br>
            <a:r>
              <a:rPr lang="fr-FR" dirty="0"/>
              <a:t>   </a:t>
            </a:r>
            <a:r>
              <a:rPr lang="fr-FR" dirty="0" err="1"/>
              <a:t>only</a:t>
            </a:r>
            <a:r>
              <a:rPr lang="fr-FR" dirty="0"/>
              <a:t>)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673E203-A73A-9A08-6A3F-C13DE4A2BA8C}"/>
              </a:ext>
            </a:extLst>
          </p:cNvPr>
          <p:cNvSpPr/>
          <p:nvPr/>
        </p:nvSpPr>
        <p:spPr>
          <a:xfrm rot="5400000" flipV="1">
            <a:off x="3464722" y="4326262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1435F6B-A7BE-6C61-5FB5-AFA62C02509E}"/>
              </a:ext>
            </a:extLst>
          </p:cNvPr>
          <p:cNvSpPr/>
          <p:nvPr/>
        </p:nvSpPr>
        <p:spPr>
          <a:xfrm rot="5400000" flipV="1">
            <a:off x="3369844" y="3884962"/>
            <a:ext cx="1479040" cy="276265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55BDF64-4534-0BEB-0F3F-416486E62F35}"/>
              </a:ext>
            </a:extLst>
          </p:cNvPr>
          <p:cNvSpPr/>
          <p:nvPr/>
        </p:nvSpPr>
        <p:spPr>
          <a:xfrm rot="5400000" flipV="1">
            <a:off x="3543879" y="2319983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F24C56-4438-698C-6DE7-42379F191BF8}"/>
              </a:ext>
            </a:extLst>
          </p:cNvPr>
          <p:cNvSpPr/>
          <p:nvPr/>
        </p:nvSpPr>
        <p:spPr>
          <a:xfrm>
            <a:off x="2039538" y="5529674"/>
            <a:ext cx="2228296" cy="6391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B98F0-6D40-18B6-88F5-C32A47C2CD67}"/>
              </a:ext>
            </a:extLst>
          </p:cNvPr>
          <p:cNvSpPr txBox="1"/>
          <p:nvPr/>
        </p:nvSpPr>
        <p:spPr>
          <a:xfrm>
            <a:off x="134430" y="5522535"/>
            <a:ext cx="1837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 5</a:t>
            </a:r>
          </a:p>
          <a:p>
            <a:r>
              <a:rPr lang="fr-FR" dirty="0"/>
              <a:t>( consume </a:t>
            </a:r>
          </a:p>
          <a:p>
            <a:r>
              <a:rPr lang="fr-FR" dirty="0" err="1"/>
              <a:t>Only</a:t>
            </a:r>
            <a:r>
              <a:rPr lang="fr-FR" dirty="0"/>
              <a:t>, for reports )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73C1AC-214A-EC47-3F11-E235B694E41E}"/>
              </a:ext>
            </a:extLst>
          </p:cNvPr>
          <p:cNvSpPr/>
          <p:nvPr/>
        </p:nvSpPr>
        <p:spPr>
          <a:xfrm flipV="1">
            <a:off x="4109364" y="5728023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F53D731-2D70-453A-DEC3-604A914C6E8A}"/>
              </a:ext>
            </a:extLst>
          </p:cNvPr>
          <p:cNvSpPr/>
          <p:nvPr/>
        </p:nvSpPr>
        <p:spPr>
          <a:xfrm rot="5400000" flipV="1">
            <a:off x="3836748" y="5289406"/>
            <a:ext cx="532041" cy="238959"/>
          </a:xfrm>
          <a:prstGeom prst="rightArrow">
            <a:avLst>
              <a:gd name="adj1" fmla="val 298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707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03FA-CD5B-240C-B4BB-CA1E739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D266B-7CFB-BD99-B988-85CD4A677BC4}"/>
              </a:ext>
            </a:extLst>
          </p:cNvPr>
          <p:cNvSpPr txBox="1"/>
          <p:nvPr/>
        </p:nvSpPr>
        <p:spPr>
          <a:xfrm>
            <a:off x="2818661" y="2541492"/>
            <a:ext cx="709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&gt;=  1000  </a:t>
            </a:r>
            <a:r>
              <a:rPr lang="fr-FR" sz="2400" dirty="0" err="1"/>
              <a:t>periodic</a:t>
            </a:r>
            <a:r>
              <a:rPr lang="fr-FR" sz="2400" dirty="0"/>
              <a:t> jobs     running  </a:t>
            </a:r>
            <a:r>
              <a:rPr lang="fr-FR" sz="2400" dirty="0" err="1"/>
              <a:t>daily</a:t>
            </a:r>
            <a:r>
              <a:rPr lang="fr-FR" sz="2400" dirty="0"/>
              <a:t> / or </a:t>
            </a:r>
            <a:r>
              <a:rPr lang="fr-FR" sz="2400" dirty="0" err="1"/>
              <a:t>every</a:t>
            </a:r>
            <a:r>
              <a:rPr lang="fr-FR" sz="2400" dirty="0"/>
              <a:t> </a:t>
            </a:r>
            <a:r>
              <a:rPr lang="fr-FR" sz="2400" dirty="0" err="1"/>
              <a:t>hours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51B8-27B3-6537-E44B-E5BA98D172F6}"/>
              </a:ext>
            </a:extLst>
          </p:cNvPr>
          <p:cNvSpPr txBox="1"/>
          <p:nvPr/>
        </p:nvSpPr>
        <p:spPr>
          <a:xfrm>
            <a:off x="2818661" y="3497321"/>
            <a:ext cx="444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</a:t>
            </a:r>
            <a:r>
              <a:rPr lang="fr-FR" sz="2400" dirty="0" err="1"/>
              <a:t>take</a:t>
            </a:r>
            <a:r>
              <a:rPr lang="fr-FR" sz="2400" dirty="0"/>
              <a:t> &gt;= 15 </a:t>
            </a:r>
            <a:r>
              <a:rPr lang="fr-FR" sz="2400" dirty="0" err="1"/>
              <a:t>Hours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46D41-FADC-F37E-88C1-82C6B6E585EE}"/>
              </a:ext>
            </a:extLst>
          </p:cNvPr>
          <p:cNvSpPr txBox="1"/>
          <p:nvPr/>
        </p:nvSpPr>
        <p:spPr>
          <a:xfrm>
            <a:off x="2818661" y="4387476"/>
            <a:ext cx="8490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are </a:t>
            </a:r>
            <a:r>
              <a:rPr lang="fr-FR" sz="2400" dirty="0" err="1"/>
              <a:t>distributed</a:t>
            </a:r>
            <a:r>
              <a:rPr lang="fr-FR" sz="2400" dirty="0"/>
              <a:t> on more </a:t>
            </a:r>
            <a:r>
              <a:rPr lang="fr-FR" sz="2400" dirty="0" err="1"/>
              <a:t>than</a:t>
            </a:r>
            <a:r>
              <a:rPr lang="fr-FR" sz="2400" dirty="0"/>
              <a:t> 200 </a:t>
            </a:r>
            <a:r>
              <a:rPr lang="fr-FR" sz="2400" dirty="0" err="1"/>
              <a:t>yarn</a:t>
            </a:r>
            <a:r>
              <a:rPr lang="fr-FR" sz="2400" dirty="0"/>
              <a:t> containers</a:t>
            </a:r>
          </a:p>
          <a:p>
            <a:endParaRPr lang="fr-FR" sz="2400" dirty="0"/>
          </a:p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take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1000 Go of RAM</a:t>
            </a:r>
          </a:p>
        </p:txBody>
      </p:sp>
    </p:spTree>
    <p:extLst>
      <p:ext uri="{BB962C8B-B14F-4D97-AF65-F5344CB8AC3E}">
        <p14:creationId xmlns:p14="http://schemas.microsoft.com/office/powerpoint/2010/main" val="19794352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C0D7-1253-461F-8F01-61062AAD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Few Interactive </a:t>
            </a:r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Processing</a:t>
            </a:r>
            <a:br>
              <a:rPr lang="fr-FR" dirty="0"/>
            </a:br>
            <a:r>
              <a:rPr lang="fr-FR" dirty="0" err="1"/>
              <a:t>screenshot</a:t>
            </a:r>
            <a:r>
              <a:rPr lang="fr-FR" dirty="0"/>
              <a:t> Zeppelin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04A0D-F28A-9392-9520-19BDE5468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78" y="1778208"/>
            <a:ext cx="7799769" cy="42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8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 / </a:t>
            </a:r>
            <a:r>
              <a:rPr lang="fr-FR" dirty="0" err="1"/>
              <a:t>DataLineage</a:t>
            </a:r>
            <a:br>
              <a:rPr lang="fr-FR" dirty="0"/>
            </a:br>
            <a:r>
              <a:rPr lang="fr-FR" dirty="0"/>
              <a:t>Data and Workflows are </a:t>
            </a:r>
            <a:r>
              <a:rPr lang="fr-FR" dirty="0" err="1"/>
              <a:t>linked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AA2EBE98-6905-0B97-9C9F-DBC3D4E1C078}"/>
              </a:ext>
            </a:extLst>
          </p:cNvPr>
          <p:cNvSpPr/>
          <p:nvPr/>
        </p:nvSpPr>
        <p:spPr>
          <a:xfrm>
            <a:off x="3272330" y="244770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C536D6E-EC8B-F6A2-3D99-010DA90793D2}"/>
              </a:ext>
            </a:extLst>
          </p:cNvPr>
          <p:cNvSpPr/>
          <p:nvPr/>
        </p:nvSpPr>
        <p:spPr>
          <a:xfrm>
            <a:off x="6428428" y="3067493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90" name="Picture 2" descr="Gear Vector Art, Icons, and Graphics for Free Download">
            <a:extLst>
              <a:ext uri="{FF2B5EF4-FFF2-40B4-BE49-F238E27FC236}">
                <a16:creationId xmlns:a16="http://schemas.microsoft.com/office/drawing/2014/main" id="{34DFA420-A456-05A0-52B4-B5048A1B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07" y="299155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8FE993-8B30-7441-04C4-3884C2DB8CE6}"/>
              </a:ext>
            </a:extLst>
          </p:cNvPr>
          <p:cNvSpPr/>
          <p:nvPr/>
        </p:nvSpPr>
        <p:spPr>
          <a:xfrm>
            <a:off x="3272330" y="389971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0EF6B317-E6CF-EE3D-3B2A-9E954C4B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23" y="389971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4BDBE32-33E7-3C8F-F59C-4A4EDD472490}"/>
              </a:ext>
            </a:extLst>
          </p:cNvPr>
          <p:cNvSpPr/>
          <p:nvPr/>
        </p:nvSpPr>
        <p:spPr>
          <a:xfrm>
            <a:off x="9864199" y="4054215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Gear Vector Art, Icons, and Graphics for Free Download">
            <a:extLst>
              <a:ext uri="{FF2B5EF4-FFF2-40B4-BE49-F238E27FC236}">
                <a16:creationId xmlns:a16="http://schemas.microsoft.com/office/drawing/2014/main" id="{07559839-67EE-8018-01D9-9E2C963D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56" y="228838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Gear Vector Art, Icons, and Graphics for Free Download">
            <a:extLst>
              <a:ext uri="{FF2B5EF4-FFF2-40B4-BE49-F238E27FC236}">
                <a16:creationId xmlns:a16="http://schemas.microsoft.com/office/drawing/2014/main" id="{8E19A5BC-A637-251A-1D47-F99C10D3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95" y="3790507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Gear Vector Art, Icons, and Graphics for Free Download">
            <a:extLst>
              <a:ext uri="{FF2B5EF4-FFF2-40B4-BE49-F238E27FC236}">
                <a16:creationId xmlns:a16="http://schemas.microsoft.com/office/drawing/2014/main" id="{51A6D8CC-297D-369A-57F1-7878CC8E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31" y="390890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A0FE8FE-8421-5E77-E196-2661FA32AA3D}"/>
              </a:ext>
            </a:extLst>
          </p:cNvPr>
          <p:cNvSpPr/>
          <p:nvPr/>
        </p:nvSpPr>
        <p:spPr>
          <a:xfrm>
            <a:off x="6485135" y="5254444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28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E883-C1E1-3962-3D6C-F9BF51FA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br>
              <a:rPr lang="fr-FR" dirty="0"/>
            </a:br>
            <a:r>
              <a:rPr lang="fr-FR" dirty="0"/>
              <a:t>Vertical </a:t>
            </a:r>
            <a:r>
              <a:rPr lang="fr-FR" dirty="0" err="1"/>
              <a:t>Scaling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6A0E7-2239-085E-EE5C-7C9E2D177FBA}"/>
              </a:ext>
            </a:extLst>
          </p:cNvPr>
          <p:cNvSpPr txBox="1"/>
          <p:nvPr/>
        </p:nvSpPr>
        <p:spPr>
          <a:xfrm>
            <a:off x="2833577" y="2371061"/>
            <a:ext cx="70603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Historically</a:t>
            </a:r>
            <a:r>
              <a:rPr lang="fr-FR" sz="2400" dirty="0"/>
              <a:t>: </a:t>
            </a:r>
            <a:br>
              <a:rPr lang="fr-FR" sz="2400" dirty="0"/>
            </a:br>
            <a:r>
              <a:rPr lang="fr-FR" sz="2400" dirty="0"/>
              <a:t>        have </a:t>
            </a:r>
            <a:r>
              <a:rPr lang="fr-FR" sz="2400" dirty="0" err="1"/>
              <a:t>Bigger</a:t>
            </a:r>
            <a:r>
              <a:rPr lang="fr-FR" sz="2400" dirty="0"/>
              <a:t> </a:t>
            </a:r>
            <a:r>
              <a:rPr lang="fr-FR" sz="2400" dirty="0" err="1"/>
              <a:t>needs</a:t>
            </a:r>
            <a:r>
              <a:rPr lang="fr-FR" sz="2400" dirty="0"/>
              <a:t> =&gt; </a:t>
            </a:r>
            <a:r>
              <a:rPr lang="fr-FR" sz="2400" dirty="0" err="1"/>
              <a:t>buy</a:t>
            </a:r>
            <a:r>
              <a:rPr lang="fr-FR" sz="2400" dirty="0"/>
              <a:t> BIGGER Server</a:t>
            </a:r>
          </a:p>
          <a:p>
            <a:endParaRPr lang="fr-FR" sz="2400" dirty="0"/>
          </a:p>
          <a:p>
            <a:r>
              <a:rPr lang="fr-FR" sz="2400" dirty="0"/>
              <a:t>Very </a:t>
            </a:r>
            <a:r>
              <a:rPr lang="fr-FR" sz="2400" dirty="0" err="1"/>
              <a:t>Frequent</a:t>
            </a:r>
            <a:r>
              <a:rPr lang="fr-FR" sz="2400" dirty="0"/>
              <a:t> in Bank OLTP </a:t>
            </a:r>
            <a:r>
              <a:rPr lang="fr-FR" sz="2400" dirty="0" err="1"/>
              <a:t>Databases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128 </a:t>
            </a:r>
            <a:r>
              <a:rPr lang="fr-FR" sz="2400" dirty="0" err="1"/>
              <a:t>cores</a:t>
            </a:r>
            <a:r>
              <a:rPr lang="fr-FR" sz="2400" dirty="0"/>
              <a:t>  x  500Go RAM +  SAN Bay of </a:t>
            </a:r>
            <a:r>
              <a:rPr lang="fr-FR" sz="2400" dirty="0" err="1"/>
              <a:t>Disks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= Millions of Euros</a:t>
            </a:r>
          </a:p>
          <a:p>
            <a:r>
              <a:rPr lang="fr-FR" sz="2400" dirty="0"/>
              <a:t>.. BUT </a:t>
            </a:r>
            <a:r>
              <a:rPr lang="fr-FR" sz="2400" dirty="0" err="1"/>
              <a:t>price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exponential</a:t>
            </a:r>
            <a:r>
              <a:rPr lang="fr-FR" sz="2400" dirty="0"/>
              <a:t> to performance, and </a:t>
            </a:r>
            <a:r>
              <a:rPr lang="fr-FR" sz="2400" dirty="0" err="1"/>
              <a:t>limited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85778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B018-89B7-97B5-4D4C-E0CDC4AC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Read-Write Permissions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DataOffice</a:t>
            </a:r>
            <a:endParaRPr lang="fr-FR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CF502C67-157E-DE91-C90B-A12E95F364B4}"/>
              </a:ext>
            </a:extLst>
          </p:cNvPr>
          <p:cNvSpPr/>
          <p:nvPr/>
        </p:nvSpPr>
        <p:spPr>
          <a:xfrm>
            <a:off x="3223921" y="2378066"/>
            <a:ext cx="357012" cy="511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2" descr="Gear Vector Art, Icons, and Graphics for Free Download">
            <a:extLst>
              <a:ext uri="{FF2B5EF4-FFF2-40B4-BE49-F238E27FC236}">
                <a16:creationId xmlns:a16="http://schemas.microsoft.com/office/drawing/2014/main" id="{A0D0C5C7-AE99-C57E-AC05-B1976AA98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15" y="2301364"/>
            <a:ext cx="818028" cy="81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CC7CD52-2501-CABA-1ECE-40C8B2F8EA0C}"/>
              </a:ext>
            </a:extLst>
          </p:cNvPr>
          <p:cNvSpPr/>
          <p:nvPr/>
        </p:nvSpPr>
        <p:spPr>
          <a:xfrm>
            <a:off x="2552495" y="2506393"/>
            <a:ext cx="334817" cy="21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E596E-F1F9-1279-7CB1-11EAFA891404}"/>
              </a:ext>
            </a:extLst>
          </p:cNvPr>
          <p:cNvSpPr txBox="1"/>
          <p:nvPr/>
        </p:nvSpPr>
        <p:spPr>
          <a:xfrm>
            <a:off x="4327864" y="2242229"/>
            <a:ext cx="5983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 « </a:t>
            </a:r>
            <a:r>
              <a:rPr lang="fr-FR" dirty="0" err="1"/>
              <a:t>Feeding</a:t>
            </a:r>
            <a:r>
              <a:rPr lang="fr-FR" dirty="0"/>
              <a:t> » </a:t>
            </a:r>
            <a:r>
              <a:rPr lang="fr-FR" dirty="0" err="1"/>
              <a:t>declaration</a:t>
            </a:r>
            <a:r>
              <a:rPr lang="fr-FR" dirty="0"/>
              <a:t>: </a:t>
            </a:r>
          </a:p>
          <a:p>
            <a:r>
              <a:rPr lang="fr-FR" dirty="0"/>
              <a:t>   </a:t>
            </a:r>
          </a:p>
          <a:p>
            <a:r>
              <a:rPr lang="fr-FR" dirty="0"/>
              <a:t>   = exclusive Write Permission :   Project -&gt; </a:t>
            </a:r>
            <a:r>
              <a:rPr lang="fr-FR" dirty="0" err="1"/>
              <a:t>canWrite</a:t>
            </a:r>
            <a:r>
              <a:rPr lang="fr-FR" dirty="0"/>
              <a:t> -&gt; DB</a:t>
            </a:r>
          </a:p>
          <a:p>
            <a:endParaRPr lang="fr-FR" dirty="0"/>
          </a:p>
          <a:p>
            <a:r>
              <a:rPr lang="fr-FR" dirty="0"/>
              <a:t>For validation by </a:t>
            </a:r>
            <a:r>
              <a:rPr lang="fr-FR" dirty="0" err="1"/>
              <a:t>DataOffice</a:t>
            </a:r>
            <a:r>
              <a:rPr lang="fr-FR" dirty="0"/>
              <a:t>, </a:t>
            </a:r>
            <a:r>
              <a:rPr lang="fr-FR" dirty="0" err="1"/>
              <a:t>DataSet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 :</a:t>
            </a:r>
          </a:p>
          <a:p>
            <a:r>
              <a:rPr lang="fr-FR" dirty="0"/>
              <a:t>       </a:t>
            </a:r>
            <a:r>
              <a:rPr lang="fr-FR" dirty="0" err="1"/>
              <a:t>confidentiality</a:t>
            </a:r>
            <a:r>
              <a:rPr lang="fr-FR" dirty="0"/>
              <a:t>, source, business </a:t>
            </a:r>
            <a:r>
              <a:rPr lang="fr-FR" dirty="0" err="1"/>
              <a:t>owner</a:t>
            </a:r>
            <a:r>
              <a:rPr lang="fr-FR" dirty="0"/>
              <a:t>, </a:t>
            </a:r>
            <a:r>
              <a:rPr lang="fr-FR" dirty="0" err="1"/>
              <a:t>quality</a:t>
            </a:r>
            <a:r>
              <a:rPr lang="fr-FR" dirty="0"/>
              <a:t>, RDPG </a:t>
            </a:r>
            <a:r>
              <a:rPr lang="fr-FR" dirty="0" err="1"/>
              <a:t>legal</a:t>
            </a:r>
            <a:endParaRPr lang="fr-FR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6AB4EA-3225-C163-B70D-A47EAA75E6FC}"/>
              </a:ext>
            </a:extLst>
          </p:cNvPr>
          <p:cNvSpPr/>
          <p:nvPr/>
        </p:nvSpPr>
        <p:spPr>
          <a:xfrm>
            <a:off x="1886032" y="5171513"/>
            <a:ext cx="357012" cy="511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1D92D8-BCDA-53D3-B84E-C22A66F281B2}"/>
              </a:ext>
            </a:extLst>
          </p:cNvPr>
          <p:cNvSpPr/>
          <p:nvPr/>
        </p:nvSpPr>
        <p:spPr>
          <a:xfrm>
            <a:off x="2552495" y="5299837"/>
            <a:ext cx="357012" cy="21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CB9E9357-7108-C8E3-1094-4E78AADE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77" y="5094809"/>
            <a:ext cx="818028" cy="81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4D8068-05F5-0B5B-A5B8-605AABB0E200}"/>
              </a:ext>
            </a:extLst>
          </p:cNvPr>
          <p:cNvSpPr txBox="1"/>
          <p:nvPr/>
        </p:nvSpPr>
        <p:spPr>
          <a:xfrm>
            <a:off x="4363374" y="4661569"/>
            <a:ext cx="56005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Consumer </a:t>
            </a:r>
            <a:r>
              <a:rPr lang="fr-FR" dirty="0" err="1"/>
              <a:t>declaration</a:t>
            </a:r>
            <a:r>
              <a:rPr lang="fr-FR" dirty="0"/>
              <a:t>: </a:t>
            </a:r>
          </a:p>
          <a:p>
            <a:endParaRPr lang="fr-FR" dirty="0"/>
          </a:p>
          <a:p>
            <a:r>
              <a:rPr lang="fr-FR" dirty="0"/>
              <a:t>   = </a:t>
            </a:r>
            <a:r>
              <a:rPr lang="fr-FR" dirty="0" err="1"/>
              <a:t>authorization</a:t>
            </a:r>
            <a:r>
              <a:rPr lang="fr-FR" dirty="0"/>
              <a:t> to </a:t>
            </a:r>
            <a:r>
              <a:rPr lang="fr-FR" dirty="0" err="1"/>
              <a:t>read</a:t>
            </a:r>
            <a:r>
              <a:rPr lang="fr-FR" dirty="0"/>
              <a:t> :  Project -&gt; </a:t>
            </a:r>
            <a:r>
              <a:rPr lang="fr-FR" dirty="0" err="1"/>
              <a:t>canRead</a:t>
            </a:r>
            <a:r>
              <a:rPr lang="fr-FR" dirty="0"/>
              <a:t> -&gt; DB </a:t>
            </a:r>
          </a:p>
          <a:p>
            <a:r>
              <a:rPr lang="fr-FR" dirty="0"/>
              <a:t> … for a </a:t>
            </a:r>
            <a:r>
              <a:rPr lang="fr-FR" dirty="0" err="1"/>
              <a:t>specific</a:t>
            </a:r>
            <a:r>
              <a:rPr lang="fr-FR" dirty="0"/>
              <a:t> Usage</a:t>
            </a:r>
          </a:p>
          <a:p>
            <a:endParaRPr lang="fr-FR" dirty="0"/>
          </a:p>
          <a:p>
            <a:r>
              <a:rPr lang="fr-FR" dirty="0"/>
              <a:t>For validation by </a:t>
            </a:r>
            <a:r>
              <a:rPr lang="fr-FR" dirty="0" err="1"/>
              <a:t>DataOffice</a:t>
            </a:r>
            <a:r>
              <a:rPr lang="fr-FR" dirty="0"/>
              <a:t>, use-case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, </a:t>
            </a:r>
          </a:p>
          <a:p>
            <a:r>
              <a:rPr lang="fr-FR" dirty="0"/>
              <a:t>  usage must </a:t>
            </a:r>
            <a:r>
              <a:rPr lang="fr-FR" dirty="0" err="1"/>
              <a:t>be</a:t>
            </a:r>
            <a:r>
              <a:rPr lang="fr-FR" dirty="0"/>
              <a:t> « </a:t>
            </a:r>
            <a:r>
              <a:rPr lang="fr-FR" dirty="0" err="1"/>
              <a:t>legitimate</a:t>
            </a:r>
            <a:r>
              <a:rPr lang="fr-FR" dirty="0"/>
              <a:t> » ,  RDI </a:t>
            </a:r>
            <a:r>
              <a:rPr lang="fr-FR" dirty="0" err="1"/>
              <a:t>legal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27946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DataLineage</a:t>
            </a: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Sources 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AA2EBE98-6905-0B97-9C9F-DBC3D4E1C078}"/>
              </a:ext>
            </a:extLst>
          </p:cNvPr>
          <p:cNvSpPr/>
          <p:nvPr/>
        </p:nvSpPr>
        <p:spPr>
          <a:xfrm>
            <a:off x="3272330" y="244770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EC536D6E-EC8B-F6A2-3D99-010DA90793D2}"/>
              </a:ext>
            </a:extLst>
          </p:cNvPr>
          <p:cNvSpPr/>
          <p:nvPr/>
        </p:nvSpPr>
        <p:spPr>
          <a:xfrm>
            <a:off x="6428428" y="3067493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C8FE993-8B30-7441-04C4-3884C2DB8CE6}"/>
              </a:ext>
            </a:extLst>
          </p:cNvPr>
          <p:cNvSpPr/>
          <p:nvPr/>
        </p:nvSpPr>
        <p:spPr>
          <a:xfrm>
            <a:off x="3272330" y="3899711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4BDBE32-33E7-3C8F-F59C-4A4EDD472490}"/>
              </a:ext>
            </a:extLst>
          </p:cNvPr>
          <p:cNvSpPr/>
          <p:nvPr/>
        </p:nvSpPr>
        <p:spPr>
          <a:xfrm>
            <a:off x="9864199" y="4054215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A0FE8FE-8421-5E77-E196-2661FA32AA3D}"/>
              </a:ext>
            </a:extLst>
          </p:cNvPr>
          <p:cNvSpPr/>
          <p:nvPr/>
        </p:nvSpPr>
        <p:spPr>
          <a:xfrm>
            <a:off x="6485135" y="5254444"/>
            <a:ext cx="632638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5198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4ECB-DF7A-BF79-5864-DC794B46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" y="365125"/>
            <a:ext cx="12152049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Screenshots</a:t>
            </a:r>
            <a:r>
              <a:rPr lang="fr-FR" dirty="0"/>
              <a:t> (</a:t>
            </a:r>
            <a:r>
              <a:rPr lang="fr-FR" dirty="0" err="1"/>
              <a:t>Fuzzy</a:t>
            </a:r>
            <a:r>
              <a:rPr lang="fr-FR" dirty="0"/>
              <a:t>.. On </a:t>
            </a:r>
            <a:r>
              <a:rPr lang="fr-FR" dirty="0" err="1"/>
              <a:t>purpose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Read/Write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Hive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/ Job…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FC2D8-D91D-B6C1-50AE-3E0A75D7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38" y="2696264"/>
            <a:ext cx="9175917" cy="265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FBD12-2673-B5A4-E589-7D0F5F4F06D2}"/>
              </a:ext>
            </a:extLst>
          </p:cNvPr>
          <p:cNvSpPr txBox="1"/>
          <p:nvPr/>
        </p:nvSpPr>
        <p:spPr>
          <a:xfrm>
            <a:off x="729252" y="2155993"/>
            <a:ext cx="4420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Zooming</a:t>
            </a:r>
            <a:r>
              <a:rPr lang="fr-FR" sz="2000" dirty="0"/>
              <a:t> on 4 out of  250 </a:t>
            </a:r>
            <a:r>
              <a:rPr lang="fr-FR" sz="2000" dirty="0" err="1"/>
              <a:t>Hive</a:t>
            </a:r>
            <a:r>
              <a:rPr lang="fr-FR" sz="2000" dirty="0"/>
              <a:t> </a:t>
            </a:r>
            <a:r>
              <a:rPr lang="fr-FR" sz="2000" dirty="0" err="1"/>
              <a:t>databases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48978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93B-5D50-3028-329D-6FBF7962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</a:t>
            </a:r>
            <a:br>
              <a:rPr lang="fr-FR" dirty="0"/>
            </a:br>
            <a:r>
              <a:rPr lang="fr-FR" dirty="0"/>
              <a:t>Start process2 </a:t>
            </a:r>
            <a:r>
              <a:rPr lang="fr-FR" dirty="0" err="1"/>
              <a:t>after</a:t>
            </a:r>
            <a:r>
              <a:rPr lang="fr-FR" dirty="0"/>
              <a:t> process1 </a:t>
            </a:r>
            <a:r>
              <a:rPr lang="fr-FR" dirty="0" err="1"/>
              <a:t>finished</a:t>
            </a:r>
            <a:endParaRPr lang="fr-FR" dirty="0"/>
          </a:p>
        </p:txBody>
      </p:sp>
      <p:pic>
        <p:nvPicPr>
          <p:cNvPr id="12290" name="Picture 2" descr="Gear Vector Art, Icons, and Graphics for Free Download">
            <a:extLst>
              <a:ext uri="{FF2B5EF4-FFF2-40B4-BE49-F238E27FC236}">
                <a16:creationId xmlns:a16="http://schemas.microsoft.com/office/drawing/2014/main" id="{34DFA420-A456-05A0-52B4-B5048A1B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07" y="299155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D36089-3A96-076C-9604-C10E57B3E12E}"/>
              </a:ext>
            </a:extLst>
          </p:cNvPr>
          <p:cNvSpPr/>
          <p:nvPr/>
        </p:nvSpPr>
        <p:spPr>
          <a:xfrm rot="2534423">
            <a:off x="4049314" y="3025087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31314E-8AAA-0B4B-418B-B5608203A186}"/>
              </a:ext>
            </a:extLst>
          </p:cNvPr>
          <p:cNvSpPr/>
          <p:nvPr/>
        </p:nvSpPr>
        <p:spPr>
          <a:xfrm rot="19263922">
            <a:off x="3996636" y="3886793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Gear Vector Art, Icons, and Graphics for Free Download">
            <a:extLst>
              <a:ext uri="{FF2B5EF4-FFF2-40B4-BE49-F238E27FC236}">
                <a16:creationId xmlns:a16="http://schemas.microsoft.com/office/drawing/2014/main" id="{0EF6B317-E6CF-EE3D-3B2A-9E954C4B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23" y="389971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4989A-627C-11FA-0989-21EEE95C89A2}"/>
              </a:ext>
            </a:extLst>
          </p:cNvPr>
          <p:cNvSpPr/>
          <p:nvPr/>
        </p:nvSpPr>
        <p:spPr>
          <a:xfrm rot="2534423">
            <a:off x="7412986" y="382607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FF1EE7-D781-90D0-31A4-948F0DA6C8EC}"/>
              </a:ext>
            </a:extLst>
          </p:cNvPr>
          <p:cNvSpPr/>
          <p:nvPr/>
        </p:nvSpPr>
        <p:spPr>
          <a:xfrm rot="19263922">
            <a:off x="7408695" y="513966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B7DEB8-0D78-F4D1-DB16-BC9292252707}"/>
              </a:ext>
            </a:extLst>
          </p:cNvPr>
          <p:cNvSpPr/>
          <p:nvPr/>
        </p:nvSpPr>
        <p:spPr>
          <a:xfrm>
            <a:off x="5838003" y="3379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1A03-1135-0B87-7E23-D1F7572A2C6C}"/>
              </a:ext>
            </a:extLst>
          </p:cNvPr>
          <p:cNvSpPr/>
          <p:nvPr/>
        </p:nvSpPr>
        <p:spPr>
          <a:xfrm>
            <a:off x="9195231" y="4297325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Gear Vector Art, Icons, and Graphics for Free Download">
            <a:extLst>
              <a:ext uri="{FF2B5EF4-FFF2-40B4-BE49-F238E27FC236}">
                <a16:creationId xmlns:a16="http://schemas.microsoft.com/office/drawing/2014/main" id="{07559839-67EE-8018-01D9-9E2C963D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56" y="2288381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1A7AA-0C5F-B752-5696-E1A9A8214A0F}"/>
              </a:ext>
            </a:extLst>
          </p:cNvPr>
          <p:cNvSpPr/>
          <p:nvPr/>
        </p:nvSpPr>
        <p:spPr>
          <a:xfrm>
            <a:off x="2448452" y="2676802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Gear Vector Art, Icons, and Graphics for Free Download">
            <a:extLst>
              <a:ext uri="{FF2B5EF4-FFF2-40B4-BE49-F238E27FC236}">
                <a16:creationId xmlns:a16="http://schemas.microsoft.com/office/drawing/2014/main" id="{8E19A5BC-A637-251A-1D47-F99C10D3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95" y="3790507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71E8F4-81E8-B9E6-293C-AC7379F75091}"/>
              </a:ext>
            </a:extLst>
          </p:cNvPr>
          <p:cNvSpPr/>
          <p:nvPr/>
        </p:nvSpPr>
        <p:spPr>
          <a:xfrm>
            <a:off x="2469491" y="4178928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Gear Vector Art, Icons, and Graphics for Free Download">
            <a:extLst>
              <a:ext uri="{FF2B5EF4-FFF2-40B4-BE49-F238E27FC236}">
                <a16:creationId xmlns:a16="http://schemas.microsoft.com/office/drawing/2014/main" id="{51A6D8CC-297D-369A-57F1-7878CC8E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31" y="3908903"/>
            <a:ext cx="1013637" cy="10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7AD1AE-36C6-D807-591A-0C350934AE53}"/>
              </a:ext>
            </a:extLst>
          </p:cNvPr>
          <p:cNvSpPr/>
          <p:nvPr/>
        </p:nvSpPr>
        <p:spPr>
          <a:xfrm>
            <a:off x="10585884" y="4301974"/>
            <a:ext cx="505047" cy="236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C814C-CD03-384D-32B4-FD33D2F9DA01}"/>
              </a:ext>
            </a:extLst>
          </p:cNvPr>
          <p:cNvSpPr txBox="1"/>
          <p:nvPr/>
        </p:nvSpPr>
        <p:spPr>
          <a:xfrm>
            <a:off x="4525740" y="4300534"/>
            <a:ext cx="168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 err="1"/>
              <a:t>Wait</a:t>
            </a:r>
            <a:r>
              <a:rPr lang="fr-FR" dirty="0"/>
              <a:t> for data…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277C7-C50C-2043-FBB0-C32FFBE1ECDB}"/>
              </a:ext>
            </a:extLst>
          </p:cNvPr>
          <p:cNvSpPr txBox="1"/>
          <p:nvPr/>
        </p:nvSpPr>
        <p:spPr>
          <a:xfrm>
            <a:off x="8011931" y="5346069"/>
            <a:ext cx="2081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/>
              <a:t>CRON 10 * * * * * *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DE460-B498-61DF-9F3B-3A94E2DB1229}"/>
              </a:ext>
            </a:extLst>
          </p:cNvPr>
          <p:cNvSpPr txBox="1"/>
          <p:nvPr/>
        </p:nvSpPr>
        <p:spPr>
          <a:xfrm>
            <a:off x="556736" y="1786226"/>
            <a:ext cx="1964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Start condition=</a:t>
            </a:r>
            <a:br>
              <a:rPr lang="fr-FR" dirty="0"/>
            </a:br>
            <a:r>
              <a:rPr lang="fr-FR" dirty="0"/>
              <a:t>CRON 1 * * * * * * </a:t>
            </a:r>
          </a:p>
        </p:txBody>
      </p:sp>
    </p:spTree>
    <p:extLst>
      <p:ext uri="{BB962C8B-B14F-4D97-AF65-F5344CB8AC3E}">
        <p14:creationId xmlns:p14="http://schemas.microsoft.com/office/powerpoint/2010/main" val="39450999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6" descr="Apache Spark — Wikipédia">
            <a:extLst>
              <a:ext uri="{FF2B5EF4-FFF2-40B4-BE49-F238E27FC236}">
                <a16:creationId xmlns:a16="http://schemas.microsoft.com/office/drawing/2014/main" id="{CFD3CADD-3F4E-1902-B01F-ED3F15F4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4830618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E4285-7503-2678-E9B5-86B34A34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Prod Screenshot (</a:t>
            </a:r>
            <a:r>
              <a:rPr lang="fr-FR" dirty="0" err="1"/>
              <a:t>Fuzzy</a:t>
            </a:r>
            <a:r>
              <a:rPr lang="fr-FR" dirty="0"/>
              <a:t>.. on </a:t>
            </a:r>
            <a:r>
              <a:rPr lang="fr-FR" dirty="0" err="1"/>
              <a:t>purpose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Running </a:t>
            </a:r>
            <a:r>
              <a:rPr lang="fr-FR" dirty="0" err="1"/>
              <a:t>Yarn</a:t>
            </a:r>
            <a:r>
              <a:rPr lang="fr-FR" dirty="0"/>
              <a:t>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19690-3234-2D04-1C20-C376852A4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01" y="1842117"/>
            <a:ext cx="6526209" cy="36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C5A70B-1020-C20D-030C-770B6E6D7E00}"/>
              </a:ext>
            </a:extLst>
          </p:cNvPr>
          <p:cNvSpPr txBox="1"/>
          <p:nvPr/>
        </p:nvSpPr>
        <p:spPr>
          <a:xfrm>
            <a:off x="6146692" y="5708553"/>
            <a:ext cx="595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MAPREDUCE ?</a:t>
            </a:r>
          </a:p>
          <a:p>
            <a:r>
              <a:rPr lang="fr-FR" sz="2000" dirty="0"/>
              <a:t>    …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internally</a:t>
            </a:r>
            <a:r>
              <a:rPr lang="fr-FR" sz="2000" dirty="0"/>
              <a:t> to launch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commands</a:t>
            </a:r>
            <a:r>
              <a:rPr lang="fr-FR" sz="2000" dirty="0"/>
              <a:t>.. To </a:t>
            </a:r>
            <a:r>
              <a:rPr lang="fr-FR" sz="2000" dirty="0" err="1"/>
              <a:t>spark</a:t>
            </a:r>
            <a:endParaRPr lang="fr-FR" sz="2000" dirty="0"/>
          </a:p>
          <a:p>
            <a:r>
              <a:rPr lang="fr-FR" sz="2000" dirty="0"/>
              <a:t>ALL </a:t>
            </a:r>
            <a:r>
              <a:rPr lang="fr-FR" sz="2000" dirty="0" err="1"/>
              <a:t>others</a:t>
            </a:r>
            <a:r>
              <a:rPr lang="fr-FR" sz="2000" dirty="0"/>
              <a:t> = SPARK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4D2299-09A2-6F7D-B511-625265FDC4C8}"/>
              </a:ext>
            </a:extLst>
          </p:cNvPr>
          <p:cNvSpPr/>
          <p:nvPr/>
        </p:nvSpPr>
        <p:spPr>
          <a:xfrm rot="16045659">
            <a:off x="7032458" y="5403086"/>
            <a:ext cx="345319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6" descr="Apache Spark — Wikipédia">
            <a:extLst>
              <a:ext uri="{FF2B5EF4-FFF2-40B4-BE49-F238E27FC236}">
                <a16:creationId xmlns:a16="http://schemas.microsoft.com/office/drawing/2014/main" id="{B0250D14-1C6D-893C-4DFE-8A7BA9BD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3256312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Apache Spark — Wikipédia">
            <a:extLst>
              <a:ext uri="{FF2B5EF4-FFF2-40B4-BE49-F238E27FC236}">
                <a16:creationId xmlns:a16="http://schemas.microsoft.com/office/drawing/2014/main" id="{56A847B0-B031-1E0E-0CF2-19CE1EAA7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759" y="3951945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Apache Spark — Wikipédia">
            <a:extLst>
              <a:ext uri="{FF2B5EF4-FFF2-40B4-BE49-F238E27FC236}">
                <a16:creationId xmlns:a16="http://schemas.microsoft.com/office/drawing/2014/main" id="{647B0B2C-D012-E2D0-0A17-114D484E3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29" y="4370737"/>
            <a:ext cx="762680" cy="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odb/official-bash-logo: Everything you need to start using the  official GNU Bash logo">
            <a:extLst>
              <a:ext uri="{FF2B5EF4-FFF2-40B4-BE49-F238E27FC236}">
                <a16:creationId xmlns:a16="http://schemas.microsoft.com/office/drawing/2014/main" id="{692D8FD4-ABB7-32BC-7071-05EC38BB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809" y="5111941"/>
            <a:ext cx="752660" cy="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e paradigme MapReduce | Le Data Scientist">
            <a:extLst>
              <a:ext uri="{FF2B5EF4-FFF2-40B4-BE49-F238E27FC236}">
                <a16:creationId xmlns:a16="http://schemas.microsoft.com/office/drawing/2014/main" id="{288509F7-2E99-34D9-F407-57044DAF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666" y="5287092"/>
            <a:ext cx="936722" cy="3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B0A5AC-59DA-6525-154E-7EAB5BD2983F}"/>
              </a:ext>
            </a:extLst>
          </p:cNvPr>
          <p:cNvSpPr/>
          <p:nvPr/>
        </p:nvSpPr>
        <p:spPr>
          <a:xfrm rot="12022221">
            <a:off x="10951973" y="5376488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6BE1237-90A4-3D1D-1757-2C4B6CBA3BA7}"/>
              </a:ext>
            </a:extLst>
          </p:cNvPr>
          <p:cNvSpPr/>
          <p:nvPr/>
        </p:nvSpPr>
        <p:spPr>
          <a:xfrm rot="12022221">
            <a:off x="10094157" y="5177676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2" descr="GitHub - odb/official-bash-logo: Everything you need to start using the  official GNU Bash logo">
            <a:extLst>
              <a:ext uri="{FF2B5EF4-FFF2-40B4-BE49-F238E27FC236}">
                <a16:creationId xmlns:a16="http://schemas.microsoft.com/office/drawing/2014/main" id="{2D975AA4-B935-B030-C4E9-0A06619E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87" y="3575701"/>
            <a:ext cx="752660" cy="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 paradigme MapReduce | Le Data Scientist">
            <a:extLst>
              <a:ext uri="{FF2B5EF4-FFF2-40B4-BE49-F238E27FC236}">
                <a16:creationId xmlns:a16="http://schemas.microsoft.com/office/drawing/2014/main" id="{9C209E08-3E58-F513-552F-57322674C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844" y="3750852"/>
            <a:ext cx="936722" cy="3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C66528E-E5C4-BF92-1C37-AC3A80E68CE9}"/>
              </a:ext>
            </a:extLst>
          </p:cNvPr>
          <p:cNvSpPr/>
          <p:nvPr/>
        </p:nvSpPr>
        <p:spPr>
          <a:xfrm rot="12022221">
            <a:off x="11012151" y="3840248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8D49EE2-322B-8754-54AC-76CB1FDA2BE0}"/>
              </a:ext>
            </a:extLst>
          </p:cNvPr>
          <p:cNvSpPr/>
          <p:nvPr/>
        </p:nvSpPr>
        <p:spPr>
          <a:xfrm rot="12022221">
            <a:off x="10154335" y="3641436"/>
            <a:ext cx="288962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6801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43FA-6523-4D52-E31D-31B70304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Prod Screenshot : </a:t>
            </a:r>
            <a:r>
              <a:rPr lang="fr-FR" dirty="0" err="1"/>
              <a:t>Yarn</a:t>
            </a:r>
            <a:r>
              <a:rPr lang="fr-FR" dirty="0"/>
              <a:t> Queues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Scheduler</a:t>
            </a:r>
            <a:r>
              <a:rPr lang="fr-FR" dirty="0"/>
              <a:t>, </a:t>
            </a:r>
            <a:r>
              <a:rPr lang="fr-FR" dirty="0" err="1"/>
              <a:t>CPU+Mem</a:t>
            </a:r>
            <a:r>
              <a:rPr lang="fr-FR" dirty="0"/>
              <a:t> usages)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5C7A-3FF2-679F-560C-62B521C0E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14" y="1988598"/>
            <a:ext cx="6785371" cy="3791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EBE4C-0A1D-7748-628A-37885A683E8D}"/>
              </a:ext>
            </a:extLst>
          </p:cNvPr>
          <p:cNvSpPr txBox="1"/>
          <p:nvPr/>
        </p:nvSpPr>
        <p:spPr>
          <a:xfrm>
            <a:off x="9560139" y="3716124"/>
            <a:ext cx="2663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You </a:t>
            </a:r>
            <a:r>
              <a:rPr lang="fr-FR" sz="1800" dirty="0" err="1"/>
              <a:t>see</a:t>
            </a:r>
            <a:r>
              <a:rPr lang="fr-FR" sz="1800" dirty="0"/>
              <a:t> </a:t>
            </a:r>
            <a:r>
              <a:rPr lang="fr-FR" sz="1800" dirty="0" err="1"/>
              <a:t>scrollbar</a:t>
            </a:r>
            <a:r>
              <a:rPr lang="fr-FR" sz="1800" dirty="0"/>
              <a:t>?... </a:t>
            </a:r>
            <a:endParaRPr lang="fr-FR" dirty="0"/>
          </a:p>
          <a:p>
            <a:r>
              <a:rPr lang="fr-FR" sz="1800" dirty="0" err="1"/>
              <a:t>Hundreds</a:t>
            </a:r>
            <a:r>
              <a:rPr lang="fr-FR" sz="1800" dirty="0"/>
              <a:t> or </a:t>
            </a:r>
            <a:r>
              <a:rPr lang="fr-FR" sz="1800" dirty="0" err="1"/>
              <a:t>Yarn</a:t>
            </a:r>
            <a:r>
              <a:rPr lang="fr-FR" sz="1800" dirty="0"/>
              <a:t> Queues</a:t>
            </a:r>
          </a:p>
          <a:p>
            <a:r>
              <a:rPr lang="fr-FR" dirty="0"/>
              <a:t>  + </a:t>
            </a:r>
            <a:r>
              <a:rPr lang="fr-FR" dirty="0" err="1"/>
              <a:t>dozen</a:t>
            </a:r>
            <a:r>
              <a:rPr lang="fr-FR" dirty="0"/>
              <a:t> of </a:t>
            </a:r>
            <a:r>
              <a:rPr lang="fr-FR" dirty="0" err="1"/>
              <a:t>sub</a:t>
            </a:r>
            <a:r>
              <a:rPr lang="fr-FR" dirty="0"/>
              <a:t>-queues</a:t>
            </a:r>
            <a:endParaRPr lang="fr-FR" sz="18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916383-EE6A-5C0F-CEA3-3CC5C5089006}"/>
              </a:ext>
            </a:extLst>
          </p:cNvPr>
          <p:cNvSpPr/>
          <p:nvPr/>
        </p:nvSpPr>
        <p:spPr>
          <a:xfrm rot="13828831">
            <a:off x="9463551" y="3295835"/>
            <a:ext cx="507521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153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3E4A-2420-0EA4-0597-41A19EAE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Screenshot</a:t>
            </a:r>
            <a:br>
              <a:rPr lang="fr-FR" dirty="0"/>
            </a:br>
            <a:r>
              <a:rPr lang="fr-FR" dirty="0" err="1"/>
              <a:t>Oozie</a:t>
            </a:r>
            <a:r>
              <a:rPr lang="fr-FR" dirty="0"/>
              <a:t> (</a:t>
            </a:r>
            <a:r>
              <a:rPr lang="fr-FR" dirty="0" err="1"/>
              <a:t>Coordinators</a:t>
            </a:r>
            <a:r>
              <a:rPr lang="fr-FR" dirty="0"/>
              <a:t> / Workflows)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26FF5-6DF8-28FF-9DEF-E28E30E8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00" y="1859872"/>
            <a:ext cx="6356599" cy="3280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17F1D-0908-5716-F1A6-8740D16DD946}"/>
              </a:ext>
            </a:extLst>
          </p:cNvPr>
          <p:cNvSpPr txBox="1"/>
          <p:nvPr/>
        </p:nvSpPr>
        <p:spPr>
          <a:xfrm>
            <a:off x="3586343" y="5502755"/>
            <a:ext cx="2663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You </a:t>
            </a:r>
            <a:r>
              <a:rPr lang="fr-FR" sz="1800" dirty="0" err="1"/>
              <a:t>see</a:t>
            </a:r>
            <a:r>
              <a:rPr lang="fr-FR" sz="1800" dirty="0"/>
              <a:t> pagination?... </a:t>
            </a:r>
            <a:endParaRPr lang="fr-FR" dirty="0"/>
          </a:p>
          <a:p>
            <a:r>
              <a:rPr lang="fr-FR" sz="1800" dirty="0" err="1"/>
              <a:t>Thousands</a:t>
            </a:r>
            <a:r>
              <a:rPr lang="fr-FR" sz="1800" dirty="0"/>
              <a:t> of CRON jobs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E664669-2F8A-8711-1515-5AC29BF50719}"/>
              </a:ext>
            </a:extLst>
          </p:cNvPr>
          <p:cNvSpPr/>
          <p:nvPr/>
        </p:nvSpPr>
        <p:spPr>
          <a:xfrm rot="13828831">
            <a:off x="3772966" y="5089098"/>
            <a:ext cx="507521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54B11-FABE-8C39-5BAB-F627CFC82DB8}"/>
              </a:ext>
            </a:extLst>
          </p:cNvPr>
          <p:cNvSpPr txBox="1"/>
          <p:nvPr/>
        </p:nvSpPr>
        <p:spPr>
          <a:xfrm>
            <a:off x="6752712" y="5593011"/>
            <a:ext cx="48060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/>
              <a:t>Oozie</a:t>
            </a:r>
            <a:r>
              <a:rPr lang="fr-FR" sz="2000" dirty="0"/>
              <a:t> display </a:t>
            </a:r>
            <a:r>
              <a:rPr lang="fr-FR" sz="2000" dirty="0" err="1"/>
              <a:t>only</a:t>
            </a:r>
            <a:r>
              <a:rPr lang="fr-FR" sz="2000" dirty="0"/>
              <a:t> last 50 000 workflows</a:t>
            </a:r>
          </a:p>
          <a:p>
            <a:r>
              <a:rPr lang="fr-FR" sz="2000" dirty="0"/>
              <a:t>… </a:t>
            </a:r>
            <a:r>
              <a:rPr lang="fr-FR" sz="2000" dirty="0" err="1"/>
              <a:t>so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2 </a:t>
            </a:r>
            <a:r>
              <a:rPr lang="fr-FR" sz="2000" dirty="0" err="1"/>
              <a:t>days</a:t>
            </a:r>
            <a:r>
              <a:rPr lang="fr-FR" sz="2000" dirty="0"/>
              <a:t> of </a:t>
            </a:r>
            <a:r>
              <a:rPr lang="fr-FR" sz="2000" dirty="0" err="1"/>
              <a:t>history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930113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141-917B-6EBF-E8DE-B3D18894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Orchestration « By CRON: 10 * *  * * * »</a:t>
            </a:r>
            <a:br>
              <a:rPr lang="fr-FR" dirty="0"/>
            </a:br>
            <a:r>
              <a:rPr lang="fr-FR" dirty="0"/>
              <a:t>Example of Possible </a:t>
            </a:r>
            <a:r>
              <a:rPr lang="fr-FR" dirty="0" err="1"/>
              <a:t>Failures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5A6E4C-20B1-B4CB-35D1-263B7DCC2C19}"/>
              </a:ext>
            </a:extLst>
          </p:cNvPr>
          <p:cNvSpPr txBox="1"/>
          <p:nvPr/>
        </p:nvSpPr>
        <p:spPr>
          <a:xfrm>
            <a:off x="2783958" y="1855743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batch1 </a:t>
            </a:r>
            <a:r>
              <a:rPr lang="fr-FR" dirty="0" err="1"/>
              <a:t>started</a:t>
            </a:r>
            <a:r>
              <a:rPr lang="fr-FR" dirty="0"/>
              <a:t> at 1 *** … but </a:t>
            </a:r>
            <a:r>
              <a:rPr lang="fr-FR" dirty="0" err="1"/>
              <a:t>takes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 (</a:t>
            </a:r>
            <a:r>
              <a:rPr lang="fr-FR" dirty="0" err="1"/>
              <a:t>anormally</a:t>
            </a:r>
            <a:r>
              <a:rPr lang="fr-FR" dirty="0"/>
              <a:t>) 15h </a:t>
            </a:r>
            <a:r>
              <a:rPr lang="fr-FR" dirty="0" err="1"/>
              <a:t>instead</a:t>
            </a:r>
            <a:r>
              <a:rPr lang="fr-FR" dirty="0"/>
              <a:t> of 10h</a:t>
            </a:r>
          </a:p>
          <a:p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1FDEC54-BB68-45F7-426C-E6D4EBD57B6A}"/>
              </a:ext>
            </a:extLst>
          </p:cNvPr>
          <p:cNvSpPr/>
          <p:nvPr/>
        </p:nvSpPr>
        <p:spPr>
          <a:xfrm>
            <a:off x="1603744" y="3261537"/>
            <a:ext cx="3747977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CB8E6B5-0A6E-1497-7C79-98FD7B7A3AC7}"/>
              </a:ext>
            </a:extLst>
          </p:cNvPr>
          <p:cNvSpPr/>
          <p:nvPr/>
        </p:nvSpPr>
        <p:spPr>
          <a:xfrm>
            <a:off x="1603744" y="2579026"/>
            <a:ext cx="2243471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7428E-7ABD-8FF4-65A0-57470B9F2A52}"/>
              </a:ext>
            </a:extLst>
          </p:cNvPr>
          <p:cNvSpPr txBox="1"/>
          <p:nvPr/>
        </p:nvSpPr>
        <p:spPr>
          <a:xfrm>
            <a:off x="2321076" y="2373506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expected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01FF2-4EBC-8861-54C3-550865A5B950}"/>
              </a:ext>
            </a:extLst>
          </p:cNvPr>
          <p:cNvSpPr txBox="1"/>
          <p:nvPr/>
        </p:nvSpPr>
        <p:spPr>
          <a:xfrm>
            <a:off x="2648912" y="302918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actual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85B39-9828-BB51-3D9E-1F4B0471D432}"/>
              </a:ext>
            </a:extLst>
          </p:cNvPr>
          <p:cNvSpPr txBox="1"/>
          <p:nvPr/>
        </p:nvSpPr>
        <p:spPr>
          <a:xfrm>
            <a:off x="2783958" y="3992017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batch2 </a:t>
            </a:r>
            <a:r>
              <a:rPr lang="fr-FR" dirty="0" err="1"/>
              <a:t>started</a:t>
            </a:r>
            <a:r>
              <a:rPr lang="fr-FR" dirty="0"/>
              <a:t> at 12 ***    …. data not </a:t>
            </a:r>
            <a:r>
              <a:rPr lang="fr-FR" dirty="0" err="1"/>
              <a:t>yet</a:t>
            </a:r>
            <a:r>
              <a:rPr lang="fr-FR" dirty="0"/>
              <a:t> </a:t>
            </a:r>
            <a:r>
              <a:rPr lang="fr-FR" dirty="0" err="1"/>
              <a:t>present</a:t>
            </a:r>
            <a:br>
              <a:rPr lang="fr-FR" dirty="0"/>
            </a:br>
            <a:endParaRPr lang="fr-FR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F4E2914-8EA8-7175-71CA-22F5E40B9636}"/>
              </a:ext>
            </a:extLst>
          </p:cNvPr>
          <p:cNvSpPr/>
          <p:nvPr/>
        </p:nvSpPr>
        <p:spPr>
          <a:xfrm>
            <a:off x="4270744" y="4621634"/>
            <a:ext cx="193159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314" name="Picture 2" descr="Null sign - Wikipedia">
            <a:extLst>
              <a:ext uri="{FF2B5EF4-FFF2-40B4-BE49-F238E27FC236}">
                <a16:creationId xmlns:a16="http://schemas.microsoft.com/office/drawing/2014/main" id="{07EBB26B-E9CF-82B5-BCBD-C4A8549B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12" y="4481996"/>
            <a:ext cx="548795" cy="54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AB7D46-38E5-5C7B-4645-97C849C78B7B}"/>
              </a:ext>
            </a:extLst>
          </p:cNvPr>
          <p:cNvSpPr txBox="1"/>
          <p:nvPr/>
        </p:nvSpPr>
        <p:spPr>
          <a:xfrm>
            <a:off x="5296786" y="4494895"/>
            <a:ext cx="3713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 NO « </a:t>
            </a:r>
            <a:r>
              <a:rPr lang="fr-FR" dirty="0" err="1"/>
              <a:t>today</a:t>
            </a:r>
            <a:r>
              <a:rPr lang="fr-FR" dirty="0"/>
              <a:t> » data (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yesterday</a:t>
            </a:r>
            <a:r>
              <a:rPr lang="fr-FR" dirty="0"/>
              <a:t>)</a:t>
            </a:r>
          </a:p>
          <a:p>
            <a:r>
              <a:rPr lang="fr-FR" dirty="0" err="1"/>
              <a:t>Finished</a:t>
            </a:r>
            <a:r>
              <a:rPr lang="fr-FR" dirty="0"/>
              <a:t> FAST, </a:t>
            </a:r>
            <a:r>
              <a:rPr lang="fr-FR" dirty="0" err="1"/>
              <a:t>with</a:t>
            </a:r>
            <a:r>
              <a:rPr lang="fr-FR" dirty="0"/>
              <a:t> NO data</a:t>
            </a:r>
          </a:p>
          <a:p>
            <a:endParaRPr lang="fr-FR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6B3752B-5372-04D0-F6FD-45066071F25D}"/>
              </a:ext>
            </a:extLst>
          </p:cNvPr>
          <p:cNvSpPr/>
          <p:nvPr/>
        </p:nvSpPr>
        <p:spPr>
          <a:xfrm>
            <a:off x="4270744" y="5960828"/>
            <a:ext cx="193159" cy="33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274EF-A430-0061-4FAD-61E93C967D68}"/>
              </a:ext>
            </a:extLst>
          </p:cNvPr>
          <p:cNvSpPr txBox="1"/>
          <p:nvPr/>
        </p:nvSpPr>
        <p:spPr>
          <a:xfrm>
            <a:off x="2842436" y="5388728"/>
            <a:ext cx="856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batch2 </a:t>
            </a:r>
            <a:r>
              <a:rPr lang="fr-FR" dirty="0" err="1"/>
              <a:t>started</a:t>
            </a:r>
            <a:r>
              <a:rPr lang="fr-FR" dirty="0"/>
              <a:t>,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critical</a:t>
            </a:r>
            <a:r>
              <a:rPr lang="fr-FR" dirty="0"/>
              <a:t> section of batch1 … table </a:t>
            </a:r>
            <a:r>
              <a:rPr lang="fr-FR" dirty="0" err="1"/>
              <a:t>dropped</a:t>
            </a:r>
            <a:r>
              <a:rPr lang="fr-FR" dirty="0"/>
              <a:t>/</a:t>
            </a:r>
            <a:r>
              <a:rPr lang="fr-FR" dirty="0" err="1"/>
              <a:t>recreated</a:t>
            </a:r>
            <a:r>
              <a:rPr lang="fr-FR" dirty="0"/>
              <a:t> </a:t>
            </a:r>
            <a:r>
              <a:rPr lang="fr-FR" dirty="0" err="1"/>
              <a:t>after</a:t>
            </a:r>
            <a:br>
              <a:rPr lang="fr-FR" dirty="0"/>
            </a:br>
            <a:endParaRPr lang="fr-FR" dirty="0"/>
          </a:p>
        </p:txBody>
      </p:sp>
      <p:pic>
        <p:nvPicPr>
          <p:cNvPr id="13316" name="Picture 4" descr="Fix “Instruction at Referenced Memory Could Not Be Read” Errors">
            <a:extLst>
              <a:ext uri="{FF2B5EF4-FFF2-40B4-BE49-F238E27FC236}">
                <a16:creationId xmlns:a16="http://schemas.microsoft.com/office/drawing/2014/main" id="{4060684D-D647-4F3C-0B57-B1AB3EF4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805" y="5819853"/>
            <a:ext cx="1850398" cy="9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2481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6B0-71A4-CF8C-E88D-0B1478AC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1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00C1-B011-5B30-76B4-9FA377D8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15" y="1630439"/>
            <a:ext cx="8452152" cy="4862436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BigData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Order</a:t>
            </a:r>
            <a:r>
              <a:rPr lang="fr-FR" dirty="0"/>
              <a:t> of Magnitudes for « Big »</a:t>
            </a:r>
          </a:p>
          <a:p>
            <a:pPr lvl="1"/>
            <a:r>
              <a:rPr lang="fr-FR" dirty="0"/>
              <a:t>Distributed System challenges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Storage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Hdfs</a:t>
            </a:r>
            <a:endParaRPr lang="fr-FR" dirty="0"/>
          </a:p>
          <a:p>
            <a:pPr lvl="1"/>
            <a:r>
              <a:rPr lang="fr-FR" dirty="0" err="1"/>
              <a:t>Scaling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 </a:t>
            </a:r>
            <a:r>
              <a:rPr lang="fr-FR" dirty="0" err="1"/>
              <a:t>Yarn</a:t>
            </a:r>
            <a:r>
              <a:rPr lang="fr-FR" dirty="0"/>
              <a:t>, </a:t>
            </a:r>
            <a:r>
              <a:rPr lang="fr-FR" dirty="0" err="1"/>
              <a:t>Kubernetes</a:t>
            </a:r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Storage – </a:t>
            </a:r>
            <a:r>
              <a:rPr lang="fr-FR" dirty="0" err="1"/>
              <a:t>Compute</a:t>
            </a:r>
            <a:r>
              <a:rPr lang="fr-FR" dirty="0"/>
              <a:t> apis</a:t>
            </a:r>
          </a:p>
          <a:p>
            <a:pPr lvl="1"/>
            <a:r>
              <a:rPr lang="fr-FR" dirty="0"/>
              <a:t>Evolution of Hardware – Softwares – Hadoop </a:t>
            </a:r>
            <a:r>
              <a:rPr lang="fr-FR" dirty="0" err="1"/>
              <a:t>Ecosystem</a:t>
            </a:r>
            <a:r>
              <a:rPr lang="fr-FR" dirty="0"/>
              <a:t>, Spark</a:t>
            </a:r>
          </a:p>
          <a:p>
            <a:r>
              <a:rPr lang="fr-FR" dirty="0"/>
              <a:t>Description of a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Content</a:t>
            </a:r>
          </a:p>
          <a:p>
            <a:pPr lvl="1"/>
            <a:r>
              <a:rPr lang="fr-FR" dirty="0"/>
              <a:t>Usage</a:t>
            </a:r>
          </a:p>
          <a:p>
            <a:r>
              <a:rPr lang="fr-FR" dirty="0"/>
              <a:t>Example of Data-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sz="3500" b="1" dirty="0"/>
              <a:t>RAW to LAKE, Reports</a:t>
            </a:r>
          </a:p>
          <a:p>
            <a:r>
              <a:rPr lang="fr-FR" dirty="0"/>
              <a:t>Evolution to 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D0192B-78FC-DA6C-C265-8EE665F30D7C}"/>
              </a:ext>
            </a:extLst>
          </p:cNvPr>
          <p:cNvSpPr/>
          <p:nvPr/>
        </p:nvSpPr>
        <p:spPr>
          <a:xfrm>
            <a:off x="2149102" y="5492951"/>
            <a:ext cx="710213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0591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EF77-78CE-4925-9C34-E645C5E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Typical</a:t>
            </a:r>
            <a:r>
              <a:rPr lang="fr-FR" dirty="0"/>
              <a:t> Example of </a:t>
            </a:r>
            <a:r>
              <a:rPr lang="fr-FR" dirty="0" err="1"/>
              <a:t>adding</a:t>
            </a:r>
            <a:r>
              <a:rPr lang="fr-FR" dirty="0"/>
              <a:t> 1 </a:t>
            </a:r>
            <a:r>
              <a:rPr lang="fr-FR" dirty="0" err="1"/>
              <a:t>daily</a:t>
            </a:r>
            <a:r>
              <a:rPr lang="fr-FR" dirty="0"/>
              <a:t> partition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92D7E-24E9-661D-11EC-2FF93EF2A9AA}"/>
              </a:ext>
            </a:extLst>
          </p:cNvPr>
          <p:cNvSpPr txBox="1"/>
          <p:nvPr/>
        </p:nvSpPr>
        <p:spPr>
          <a:xfrm>
            <a:off x="1408815" y="2551815"/>
            <a:ext cx="998382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hdfs://raw/team/domain/table/date=2022-10-12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–put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localFile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hdfs://raw/team/domain/table/date=2022-10-12/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spark-sql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–master local[1] \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    –e « ALTER TABLE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raw_lake_domain.table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ADD PARTITION ( date=‘2022-10-12’ ) »</a:t>
            </a:r>
          </a:p>
        </p:txBody>
      </p:sp>
    </p:spTree>
    <p:extLst>
      <p:ext uri="{BB962C8B-B14F-4D97-AF65-F5344CB8AC3E}">
        <p14:creationId xmlns:p14="http://schemas.microsoft.com/office/powerpoint/2010/main" val="238675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3680</TotalTime>
  <Words>6026</Words>
  <Application>Microsoft Office PowerPoint</Application>
  <PresentationFormat>Widescreen</PresentationFormat>
  <Paragraphs>1175</Paragraphs>
  <Slides>118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Arial</vt:lpstr>
      <vt:lpstr>Arial</vt:lpstr>
      <vt:lpstr>Calibri</vt:lpstr>
      <vt:lpstr>Calibri Light</vt:lpstr>
      <vt:lpstr>Liberation Sans</vt:lpstr>
      <vt:lpstr>Office Theme</vt:lpstr>
      <vt:lpstr>Bitmap Image</vt:lpstr>
      <vt:lpstr>Introduction to BigData – Spark – Processing  Concrete Examples Experience at SG </vt:lpstr>
      <vt:lpstr>Objectives</vt:lpstr>
      <vt:lpstr>Outline</vt:lpstr>
      <vt:lpstr>About Me</vt:lpstr>
      <vt:lpstr>DISCLAIMER  I do not know everything. I am biaised with what I know. My opinions do not represent any company</vt:lpstr>
      <vt:lpstr>About You …  Quick Survey ?</vt:lpstr>
      <vt:lpstr>Outline</vt:lpstr>
      <vt:lpstr>How Big ? =&gt; Then Which Tool</vt:lpstr>
      <vt:lpstr>Compute Resources Vertical Scaling</vt:lpstr>
      <vt:lpstr>BigData definition</vt:lpstr>
      <vt:lpstr>PowerPoint Presentation</vt:lpstr>
      <vt:lpstr>BigData At Scale Google Datacenter</vt:lpstr>
      <vt:lpstr>Not Only Gafas</vt:lpstr>
      <vt:lpstr>BigData In Banks ?</vt:lpstr>
      <vt:lpstr>BigData at SG (Investment Bank)</vt:lpstr>
      <vt:lpstr>Typical Datacenter Hardware = N Racks x  10 blades (1U / 2U)</vt:lpstr>
      <vt:lpstr>1U Server for Datalake</vt:lpstr>
      <vt:lpstr>Trend.. Splitting Compute and Storage Resources Virtualizing (VMs,Kubernetes,Cloud) for Elasticity &amp; Costs</vt:lpstr>
      <vt:lpstr>PowerPoint Presentation</vt:lpstr>
      <vt:lpstr>On-Premise « Small »  Datalake ? </vt:lpstr>
      <vt:lpstr>Hadoop Cluster Architecture</vt:lpstr>
      <vt:lpstr>Outline</vt:lpstr>
      <vt:lpstr>Handling 1 Server + 1 Disk  … OK with SSH,Bash,Java...  How to handle 300 Servers ? 1 Billions Files ? In 50 Millions Directories ?  … At Scale  (performance, and way of working in IT teams)</vt:lpstr>
      <vt:lpstr>Challenge #1: Unify « Virtual » Storage Resources</vt:lpstr>
      <vt:lpstr>Mind Shift  .. Datalake FileSystem Abstractions</vt:lpstr>
      <vt:lpstr>Challenges of Distributed System</vt:lpstr>
      <vt:lpstr>Sh*ts Happens (Hardware Failures, Software, Electric Power, Network, Data Corruption ..)</vt:lpstr>
      <vt:lpstr>Big Data = Handle « Normal » (recurrent) Failures !</vt:lpstr>
      <vt:lpstr>Outline</vt:lpstr>
      <vt:lpstr>How to Handle Disk Crash:     Obviously Replication Copies,  But in XA &amp; Real-Time</vt:lpstr>
      <vt:lpstr>The Devil hides in the Details …</vt:lpstr>
      <vt:lpstr>CAP Theorem .. Choose 2 out of 3</vt:lpstr>
      <vt:lpstr>PowerPoint Presentation</vt:lpstr>
      <vt:lpstr>Hadoop Legacy Replication Factor: Rack Aware</vt:lpstr>
      <vt:lpstr>PowerPoint Presentation</vt:lpstr>
      <vt:lpstr>PowerPoint Presentation</vt:lpstr>
      <vt:lpstr>Example on Azure Storage…  LRS, ZRS, GRS, GZRS 1 Region = 3 AZ (Availability Zone) .. 3 Datacenters</vt:lpstr>
      <vt:lpstr>PowerPoint Presentation</vt:lpstr>
      <vt:lpstr>Outline</vt:lpstr>
      <vt:lpstr>Reminder …  Hadoop Cluster Architecture</vt:lpstr>
      <vt:lpstr>2 Distributed Challenges :  1=Storage  + 1=Compute</vt:lpstr>
      <vt:lpstr>Mind Shift: SSH -&gt; Job Compute Resource</vt:lpstr>
      <vt:lpstr>Pet vs Cattle</vt:lpstr>
      <vt:lpstr>Launching =&gt; Scheduling on Allocated Resource</vt:lpstr>
      <vt:lpstr>Yarn Queue</vt:lpstr>
      <vt:lpstr>Hadoop Yarn Architecture</vt:lpstr>
      <vt:lpstr>Kubernetes Architecture</vt:lpstr>
      <vt:lpstr>Architecture Comparison Yarn &lt;-&gt; Kubernetes</vt:lpstr>
      <vt:lpstr>Ooozie → Yarn UI → Yarn … Nightmare, ex: Logs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Spark Core Unified Engine… using Compute  + Storage APIs  </vt:lpstr>
      <vt:lpstr>Outline</vt:lpstr>
      <vt:lpstr>Hardware Evolutions…  =&gt; Architecture Changes</vt:lpstr>
      <vt:lpstr>How Softwares evolve to handle BigData ?  Which ones to use today?</vt:lpstr>
      <vt:lpstr>PowerPoint Presentation</vt:lpstr>
      <vt:lpstr>Spark (Recent) History &amp; Ancestors</vt:lpstr>
      <vt:lpstr>PowerPoint Presentation</vt:lpstr>
      <vt:lpstr>PowerPoint Presentation</vt:lpstr>
      <vt:lpstr>PowerPoint Presentation</vt:lpstr>
      <vt:lpstr>PowerPoint Presentation</vt:lpstr>
      <vt:lpstr>Simple =&gt; Many Specific Systems =&gt; Unified</vt:lpstr>
      <vt:lpstr>PowerPoint Presentation</vt:lpstr>
      <vt:lpstr>PowerPoint Presentation</vt:lpstr>
      <vt:lpstr>Spark = « Unified Engine » </vt:lpstr>
      <vt:lpstr>Multi Purposes – Multi Langages</vt:lpstr>
      <vt:lpstr>Spark-Core + …</vt:lpstr>
      <vt:lpstr>PowerPoint Presentation</vt:lpstr>
      <vt:lpstr>Outline</vt:lpstr>
      <vt:lpstr>Not Only Machines</vt:lpstr>
      <vt:lpstr>Feeding Data Inputs to Datalake: aggregating &gt;= 150 Systems</vt:lpstr>
      <vt:lpstr>Feeding Data / Streaming</vt:lpstr>
      <vt:lpstr>Feeding Types &amp; Volumetry</vt:lpstr>
      <vt:lpstr>Content of a Datalake</vt:lpstr>
      <vt:lpstr>Storage = Files and Directories</vt:lpstr>
      <vt:lpstr>A Very « Simple » Specific Sub-System</vt:lpstr>
      <vt:lpstr>Hadoop hates too many Small Files</vt:lpstr>
      <vt:lpstr>BIG Files ?  More than Giga ? YES … BUT PARQUET Partitioned</vt:lpstr>
      <vt:lpstr>Outline</vt:lpstr>
      <vt:lpstr>Governance  Data Directories Organization Read-Write Permissions, Quota,  RDPG …</vt:lpstr>
      <vt:lpstr>LAKE = Parquet Starting from RAW: Postgresql or {CSV|Json|Avro..} STAGING Dirs</vt:lpstr>
      <vt:lpstr>Feeding – Transforming – Consuming Data</vt:lpstr>
      <vt:lpstr>Big Processing</vt:lpstr>
      <vt:lpstr>Few Interactive Queries Processing screenshot Zeppelin</vt:lpstr>
      <vt:lpstr>Orchestration / DataLineage Data and Workflows are linked</vt:lpstr>
      <vt:lpstr>Read-Write Permissions from DataOffice</vt:lpstr>
      <vt:lpstr>DataLineage Data depends on other Sources Data</vt:lpstr>
      <vt:lpstr>Screenshots (Fuzzy.. On purpose) Read/Write Dependencies Hive Database / Job… </vt:lpstr>
      <vt:lpstr>Orchestration Start process2 after process1 finished</vt:lpstr>
      <vt:lpstr>Prod Screenshot (Fuzzy.. on purpose) Running Yarn Applications</vt:lpstr>
      <vt:lpstr>Prod Screenshot : Yarn Queues  (Scheduler, CPU+Mem usages)</vt:lpstr>
      <vt:lpstr>Screenshot Oozie (Coordinators / Workflows)</vt:lpstr>
      <vt:lpstr>Orchestration « By CRON: 10 * *  * * * » Example of Possible Failures</vt:lpstr>
      <vt:lpstr>Outline</vt:lpstr>
      <vt:lpstr>Typical Example of adding 1 daily partition</vt:lpstr>
      <vt:lpstr>Typical RAW to LAKE processing with Spark as Java code</vt:lpstr>
      <vt:lpstr>Typical RAW to LAKE processing with Spark as SQL code</vt:lpstr>
      <vt:lpstr>Example of LAKE Aggregation</vt:lpstr>
      <vt:lpstr>Example of « latest value » cristalisation analytical query « over(partition by) »</vt:lpstr>
      <vt:lpstr>Example of a « Small » Data Processing resource needed = RAM</vt:lpstr>
      <vt:lpstr>Example of a Slow « Un-parallelized » Processing resource needed = CPU x Time x ..</vt:lpstr>
      <vt:lpstr>A Slow Processing ?</vt:lpstr>
      <vt:lpstr>PowerPoint Presentation</vt:lpstr>
      <vt:lpstr>Outline</vt:lpstr>
      <vt:lpstr>… More Detailed on  « From OnPrem to Azure Cloud »   see Document « -cloud.pdf »</vt:lpstr>
      <vt:lpstr>Fundamental Resources TradeOffs</vt:lpstr>
      <vt:lpstr>Performance Changes -&gt; Architecture Changes</vt:lpstr>
      <vt:lpstr>Migration to Cloud  Azure - AWS - Google</vt:lpstr>
      <vt:lpstr>Architecture of Datalake on Clouds</vt:lpstr>
      <vt:lpstr>BigData Engineering  from OnPrem to Azure</vt:lpstr>
      <vt:lpstr>What About Spark in Azure Migration?</vt:lpstr>
      <vt:lpstr>Managed Spark ? Goals: Autoscaling / « serverless »</vt:lpstr>
      <vt:lpstr>Questions?</vt:lpstr>
      <vt:lpstr>Take 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arnaud.nauwynck@gmail.com</dc:creator>
  <cp:lastModifiedBy>NAUWYNCK Arnaud</cp:lastModifiedBy>
  <cp:revision>55</cp:revision>
  <dcterms:created xsi:type="dcterms:W3CDTF">2022-10-11T08:01:11Z</dcterms:created>
  <dcterms:modified xsi:type="dcterms:W3CDTF">2023-09-03T17:02:25Z</dcterms:modified>
</cp:coreProperties>
</file>